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8" r:id="rId7"/>
    <p:sldId id="269" r:id="rId8"/>
    <p:sldId id="263"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332102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293003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353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3217468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069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462044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663171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228102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50506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A6DE678-07D8-4D87-9DB9-23176B4CF4CA}"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23365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A6DE678-07D8-4D87-9DB9-23176B4CF4CA}"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184542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A6DE678-07D8-4D87-9DB9-23176B4CF4CA}" type="datetimeFigureOut">
              <a:rPr lang="ru-RU" smtClean="0"/>
              <a:t>19.10.2022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53484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A6DE678-07D8-4D87-9DB9-23176B4CF4CA}" type="datetimeFigureOut">
              <a:rPr lang="ru-RU" smtClean="0"/>
              <a:t>19.10.2022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63104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DE678-07D8-4D87-9DB9-23176B4CF4CA}" type="datetimeFigureOut">
              <a:rPr lang="ru-RU" smtClean="0"/>
              <a:t>19.10.2022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83174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EA6DE678-07D8-4D87-9DB9-23176B4CF4CA}"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260086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A6DE678-07D8-4D87-9DB9-23176B4CF4CA}"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A6F256-568A-4C73-BC74-0B773A853CCF}" type="slidenum">
              <a:rPr lang="ru-RU" smtClean="0"/>
              <a:t>‹#›</a:t>
            </a:fld>
            <a:endParaRPr lang="ru-RU"/>
          </a:p>
        </p:txBody>
      </p:sp>
    </p:spTree>
    <p:extLst>
      <p:ext uri="{BB962C8B-B14F-4D97-AF65-F5344CB8AC3E}">
        <p14:creationId xmlns:p14="http://schemas.microsoft.com/office/powerpoint/2010/main" val="313698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6DE678-07D8-4D87-9DB9-23176B4CF4CA}" type="datetimeFigureOut">
              <a:rPr lang="ru-RU" smtClean="0"/>
              <a:t>19.10.2022</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8A6F256-568A-4C73-BC74-0B773A853CCF}" type="slidenum">
              <a:rPr lang="ru-RU" smtClean="0"/>
              <a:t>‹#›</a:t>
            </a:fld>
            <a:endParaRPr lang="ru-RU"/>
          </a:p>
        </p:txBody>
      </p:sp>
    </p:spTree>
    <p:extLst>
      <p:ext uri="{BB962C8B-B14F-4D97-AF65-F5344CB8AC3E}">
        <p14:creationId xmlns:p14="http://schemas.microsoft.com/office/powerpoint/2010/main" val="3205759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7504" y="11088"/>
            <a:ext cx="1918629" cy="1918629"/>
          </a:xfrm>
          <a:prstGeom prst="rect">
            <a:avLst/>
          </a:prstGeom>
          <a:noFill/>
        </p:spPr>
      </p:pic>
      <p:sp>
        <p:nvSpPr>
          <p:cNvPr id="2" name="TextBox 1"/>
          <p:cNvSpPr txBox="1"/>
          <p:nvPr/>
        </p:nvSpPr>
        <p:spPr>
          <a:xfrm>
            <a:off x="827584" y="1556792"/>
            <a:ext cx="6552728" cy="4585871"/>
          </a:xfrm>
          <a:prstGeom prst="rect">
            <a:avLst/>
          </a:prstGeom>
          <a:noFill/>
        </p:spPr>
        <p:txBody>
          <a:bodyPr wrap="square" rtlCol="0">
            <a:spAutoFit/>
          </a:bodyPr>
          <a:lstStyle/>
          <a:p>
            <a:pPr algn="ctr"/>
            <a:r>
              <a:rPr lang="ru-RU" sz="3600" dirty="0" smtClean="0">
                <a:solidFill>
                  <a:schemeClr val="accent1">
                    <a:lumMod val="50000"/>
                  </a:schemeClr>
                </a:solidFill>
                <a:latin typeface="Times New Roman" panose="02020603050405020304" pitchFamily="18" charset="0"/>
                <a:cs typeface="Times New Roman" panose="02020603050405020304" pitchFamily="18" charset="0"/>
              </a:rPr>
              <a:t>Лучшие практики обучения карельскому, вепсскому и финскому языкам в общеобразовательных организациях</a:t>
            </a:r>
          </a:p>
          <a:p>
            <a:pPr algn="ctr"/>
            <a:endParaRPr lang="ru-RU" sz="1600" dirty="0" smtClean="0"/>
          </a:p>
          <a:p>
            <a:pPr algn="ctr"/>
            <a:endParaRPr lang="ru-RU" sz="1600" dirty="0" smtClean="0"/>
          </a:p>
          <a:p>
            <a:pPr algn="ct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Петрасова</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Л.П., старший методист МБОУ КГО «СОШ №1 </a:t>
            </a: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им.Я.В.Ругоева</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a:t>
            </a:r>
          </a:p>
          <a:p>
            <a:pPr algn="ct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Коростик</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С.А., учитель музыки МБОУ КГО «СОШ №1 им. </a:t>
            </a: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Я.В.Ругоева</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t>
            </a:r>
            <a:endParaRPr lang="ru-RU" sz="1200" dirty="0" smtClean="0"/>
          </a:p>
        </p:txBody>
      </p:sp>
    </p:spTree>
    <p:extLst>
      <p:ext uri="{BB962C8B-B14F-4D97-AF65-F5344CB8AC3E}">
        <p14:creationId xmlns:p14="http://schemas.microsoft.com/office/powerpoint/2010/main" val="3299601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925" y="0"/>
            <a:ext cx="1656185" cy="1656185"/>
          </a:xfrm>
          <a:prstGeom prst="rect">
            <a:avLst/>
          </a:prstGeom>
          <a:noFill/>
        </p:spPr>
      </p:pic>
      <p:pic>
        <p:nvPicPr>
          <p:cNvPr id="6" name="Объект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209585" y="828092"/>
            <a:ext cx="1822044" cy="1367672"/>
          </a:xfr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92492" y="1806800"/>
            <a:ext cx="1931851" cy="1450096"/>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2491" y="3517713"/>
            <a:ext cx="1931851" cy="1301718"/>
          </a:xfrm>
          <a:prstGeom prst="rect">
            <a:avLst/>
          </a:prstGeom>
        </p:spPr>
      </p:pic>
      <p:pic>
        <p:nvPicPr>
          <p:cNvPr id="9" name="Рисунок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01888" y="260647"/>
            <a:ext cx="2230152" cy="1672613"/>
          </a:xfrm>
          <a:prstGeom prst="rect">
            <a:avLst/>
          </a:prstGeom>
        </p:spPr>
      </p:pic>
      <p:pic>
        <p:nvPicPr>
          <p:cNvPr id="10" name="Рисунок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2491" y="5080248"/>
            <a:ext cx="1931851" cy="1448889"/>
          </a:xfrm>
          <a:prstGeom prst="rect">
            <a:avLst/>
          </a:prstGeom>
        </p:spPr>
      </p:pic>
      <p:pic>
        <p:nvPicPr>
          <p:cNvPr id="11" name="Рисунок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13438" y="2518822"/>
            <a:ext cx="1767924" cy="1997782"/>
          </a:xfrm>
          <a:prstGeom prst="rect">
            <a:avLst/>
          </a:prstGeom>
        </p:spPr>
      </p:pic>
      <p:pic>
        <p:nvPicPr>
          <p:cNvPr id="2" name="Рисунок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85287" y="2395795"/>
            <a:ext cx="2160239" cy="3429096"/>
          </a:xfrm>
          <a:prstGeom prst="rect">
            <a:avLst/>
          </a:prstGeom>
        </p:spPr>
      </p:pic>
      <p:pic>
        <p:nvPicPr>
          <p:cNvPr id="12" name="Picture 10" descr="Практика. Рисуем божью коровку. • CorelDRAW • limonmalina.com"/>
          <p:cNvPicPr>
            <a:picLocks noChangeAspect="1" noChangeArrowheads="1"/>
          </p:cNvPicPr>
          <p:nvPr/>
        </p:nvPicPr>
        <p:blipFill>
          <a:blip r:embed="rId10"/>
          <a:srcRect/>
          <a:stretch>
            <a:fillRect/>
          </a:stretch>
        </p:blipFill>
        <p:spPr bwMode="auto">
          <a:xfrm>
            <a:off x="5284838" y="4796475"/>
            <a:ext cx="1913894" cy="1338105"/>
          </a:xfrm>
          <a:prstGeom prst="rect">
            <a:avLst/>
          </a:prstGeom>
          <a:noFill/>
        </p:spPr>
      </p:pic>
    </p:spTree>
    <p:extLst>
      <p:ext uri="{BB962C8B-B14F-4D97-AF65-F5344CB8AC3E}">
        <p14:creationId xmlns:p14="http://schemas.microsoft.com/office/powerpoint/2010/main" val="338138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46202" y="0"/>
            <a:ext cx="1656185" cy="1656185"/>
          </a:xfrm>
          <a:prstGeom prst="rect">
            <a:avLst/>
          </a:prstGeom>
          <a:noFill/>
        </p:spPr>
      </p:pic>
      <p:sp>
        <p:nvSpPr>
          <p:cNvPr id="7" name="Заголовок 6"/>
          <p:cNvSpPr>
            <a:spLocks noGrp="1"/>
          </p:cNvSpPr>
          <p:nvPr>
            <p:ph type="title"/>
          </p:nvPr>
        </p:nvSpPr>
        <p:spPr>
          <a:xfrm>
            <a:off x="467544" y="1844824"/>
            <a:ext cx="6840760" cy="3384376"/>
          </a:xfrm>
        </p:spPr>
        <p:txBody>
          <a:bodyPr>
            <a:noAutofit/>
          </a:bodyPr>
          <a:lstStyle/>
          <a:p>
            <a:pPr algn="ctr"/>
            <a:r>
              <a:rPr lang="ru-RU" dirty="0">
                <a:solidFill>
                  <a:schemeClr val="tx1"/>
                </a:solidFill>
              </a:rPr>
              <a:t/>
            </a:r>
            <a:br>
              <a:rPr lang="ru-RU" dirty="0">
                <a:solidFill>
                  <a:schemeClr val="tx1"/>
                </a:solidFill>
              </a:rPr>
            </a:br>
            <a:r>
              <a:rPr lang="ru-RU" sz="3200" dirty="0" smtClean="0">
                <a:solidFill>
                  <a:schemeClr val="accent1">
                    <a:lumMod val="50000"/>
                  </a:schemeClr>
                </a:solidFill>
                <a:latin typeface="Times New Roman" panose="02020603050405020304" pitchFamily="18" charset="0"/>
                <a:cs typeface="Times New Roman" panose="02020603050405020304" pitchFamily="18" charset="0"/>
              </a:rPr>
              <a:t>Вокальная студия на финском языке «</a:t>
            </a:r>
            <a:r>
              <a:rPr lang="fi-FI" sz="3200" dirty="0" smtClean="0">
                <a:solidFill>
                  <a:schemeClr val="accent1">
                    <a:lumMod val="50000"/>
                  </a:schemeClr>
                </a:solidFill>
                <a:latin typeface="Times New Roman" panose="02020603050405020304" pitchFamily="18" charset="0"/>
                <a:cs typeface="Times New Roman" panose="02020603050405020304" pitchFamily="18" charset="0"/>
              </a:rPr>
              <a:t>Leppäkerttu</a:t>
            </a:r>
            <a:r>
              <a:rPr lang="ru-RU" sz="3200" dirty="0" smtClean="0">
                <a:solidFill>
                  <a:schemeClr val="accent1">
                    <a:lumMod val="50000"/>
                  </a:schemeClr>
                </a:solidFill>
                <a:latin typeface="Times New Roman" panose="02020603050405020304" pitchFamily="18" charset="0"/>
                <a:cs typeface="Times New Roman" panose="02020603050405020304" pitchFamily="18" charset="0"/>
              </a:rPr>
              <a:t>»</a:t>
            </a:r>
            <a:r>
              <a:rPr lang="fi-FI" sz="3200" dirty="0" smtClean="0">
                <a:solidFill>
                  <a:schemeClr val="accent1">
                    <a:lumMod val="50000"/>
                  </a:schemeClr>
                </a:solidFill>
                <a:latin typeface="Times New Roman" panose="02020603050405020304" pitchFamily="18" charset="0"/>
                <a:cs typeface="Times New Roman" panose="02020603050405020304" pitchFamily="18" charset="0"/>
              </a:rPr>
              <a:t/>
            </a:r>
            <a:br>
              <a:rPr lang="fi-FI" sz="3200" dirty="0" smtClean="0">
                <a:solidFill>
                  <a:schemeClr val="accent1">
                    <a:lumMod val="50000"/>
                  </a:schemeClr>
                </a:solidFill>
                <a:latin typeface="Times New Roman" panose="02020603050405020304" pitchFamily="18" charset="0"/>
                <a:cs typeface="Times New Roman" panose="02020603050405020304" pitchFamily="18" charset="0"/>
              </a:rPr>
            </a:br>
            <a:r>
              <a:rPr lang="ru-RU" sz="3200" dirty="0" smtClean="0">
                <a:solidFill>
                  <a:schemeClr val="accent1">
                    <a:lumMod val="50000"/>
                  </a:schemeClr>
                </a:solidFill>
                <a:latin typeface="Times New Roman" panose="02020603050405020304" pitchFamily="18" charset="0"/>
                <a:cs typeface="Times New Roman" panose="02020603050405020304" pitchFamily="18" charset="0"/>
              </a:rPr>
              <a:t>для учащихся 2-4 классов</a:t>
            </a:r>
            <a:endParaRPr lang="ru-RU" sz="32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6" name="Picture 10" descr="Практика. Рисуем божью коровку. • CorelDRAW • limonmalina.com"/>
          <p:cNvPicPr>
            <a:picLocks noChangeAspect="1" noChangeArrowheads="1"/>
          </p:cNvPicPr>
          <p:nvPr/>
        </p:nvPicPr>
        <p:blipFill>
          <a:blip r:embed="rId3"/>
          <a:srcRect/>
          <a:stretch>
            <a:fillRect/>
          </a:stretch>
        </p:blipFill>
        <p:spPr bwMode="auto">
          <a:xfrm>
            <a:off x="3995936" y="4077072"/>
            <a:ext cx="2780816" cy="1944216"/>
          </a:xfrm>
          <a:prstGeom prst="rect">
            <a:avLst/>
          </a:prstGeom>
          <a:noFill/>
        </p:spPr>
      </p:pic>
    </p:spTree>
    <p:extLst>
      <p:ext uri="{BB962C8B-B14F-4D97-AF65-F5344CB8AC3E}">
        <p14:creationId xmlns:p14="http://schemas.microsoft.com/office/powerpoint/2010/main" val="1194068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0" y="0"/>
            <a:ext cx="1656185" cy="1656185"/>
          </a:xfrm>
          <a:prstGeom prst="rect">
            <a:avLst/>
          </a:prstGeom>
          <a:noFill/>
        </p:spPr>
      </p:pic>
      <p:sp>
        <p:nvSpPr>
          <p:cNvPr id="2" name="Заголовок 1"/>
          <p:cNvSpPr>
            <a:spLocks noGrp="1"/>
          </p:cNvSpPr>
          <p:nvPr>
            <p:ph type="title"/>
          </p:nvPr>
        </p:nvSpPr>
        <p:spPr>
          <a:xfrm>
            <a:off x="805517" y="1484784"/>
            <a:ext cx="6932367" cy="4218801"/>
          </a:xfrm>
        </p:spPr>
        <p:txBody>
          <a:bodyPr>
            <a:normAutofit fontScale="90000"/>
          </a:bodyPr>
          <a:lstStyle/>
          <a:p>
            <a:r>
              <a:rPr lang="ru-RU" sz="3100" dirty="0">
                <a:solidFill>
                  <a:schemeClr val="accent1">
                    <a:lumMod val="50000"/>
                  </a:schemeClr>
                </a:solidFill>
                <a:latin typeface="Times New Roman" panose="02020603050405020304" pitchFamily="18" charset="0"/>
                <a:cs typeface="Times New Roman" panose="02020603050405020304" pitchFamily="18" charset="0"/>
              </a:rPr>
              <a:t>Цель: </a:t>
            </a:r>
            <a:r>
              <a:rPr lang="ru-RU" sz="3100" b="1"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3100" b="1"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формирование </a:t>
            </a:r>
            <a:r>
              <a:rPr lang="ru-RU" sz="2000" dirty="0" err="1">
                <a:solidFill>
                  <a:schemeClr val="accent1">
                    <a:lumMod val="50000"/>
                  </a:schemeClr>
                </a:solidFill>
                <a:latin typeface="Times New Roman" panose="02020603050405020304" pitchFamily="18" charset="0"/>
                <a:cs typeface="Times New Roman" panose="02020603050405020304" pitchFamily="18" charset="0"/>
              </a:rPr>
              <a:t>этномузыкальной</a:t>
            </a:r>
            <a:r>
              <a:rPr lang="ru-RU" sz="2000" dirty="0">
                <a:solidFill>
                  <a:schemeClr val="accent1">
                    <a:lumMod val="50000"/>
                  </a:schemeClr>
                </a:solidFill>
                <a:latin typeface="Times New Roman" panose="02020603050405020304" pitchFamily="18" charset="0"/>
                <a:cs typeface="Times New Roman" panose="02020603050405020304" pitchFamily="18" charset="0"/>
              </a:rPr>
              <a:t> культуры обучающихся  в рамках реализации проекта «</a:t>
            </a:r>
            <a:r>
              <a:rPr lang="ru-RU" sz="2000" dirty="0" err="1">
                <a:solidFill>
                  <a:schemeClr val="accent1">
                    <a:lumMod val="50000"/>
                  </a:schemeClr>
                </a:solidFill>
                <a:latin typeface="Times New Roman" panose="02020603050405020304" pitchFamily="18" charset="0"/>
                <a:cs typeface="Times New Roman" panose="02020603050405020304" pitchFamily="18" charset="0"/>
              </a:rPr>
              <a:t>Этноkoulu</a:t>
            </a:r>
            <a:r>
              <a:rPr lang="ru-RU" sz="2000" dirty="0">
                <a:solidFill>
                  <a:schemeClr val="accent1">
                    <a:lumMod val="50000"/>
                  </a:schemeClr>
                </a:solidFill>
                <a:latin typeface="Times New Roman" panose="02020603050405020304" pitchFamily="18" charset="0"/>
                <a:cs typeface="Times New Roman" panose="02020603050405020304" pitchFamily="18" charset="0"/>
              </a:rPr>
              <a:t> как центр этнокультурного образования и воспитания  обучающихся» (подпрограмма «Этнокультурная  музыкальная образовательная среда»).</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 </a:t>
            </a:r>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Задачи</a:t>
            </a:r>
            <a:r>
              <a:rPr lang="ru-RU" sz="3100" dirty="0">
                <a:solidFill>
                  <a:schemeClr val="accent1">
                    <a:lumMod val="50000"/>
                  </a:schemeClr>
                </a:solidFill>
                <a:latin typeface="Times New Roman" panose="02020603050405020304" pitchFamily="18" charset="0"/>
                <a:cs typeface="Times New Roman" panose="02020603050405020304" pitchFamily="18" charset="0"/>
              </a:rPr>
              <a:t>:</a:t>
            </a:r>
            <a:r>
              <a:rPr lang="ru-RU" sz="2000" dirty="0">
                <a:solidFill>
                  <a:schemeClr val="accent1">
                    <a:lumMod val="50000"/>
                  </a:schemeClr>
                </a:solidFill>
                <a:latin typeface="Times New Roman" panose="02020603050405020304" pitchFamily="18" charset="0"/>
                <a:cs typeface="Times New Roman" panose="02020603050405020304" pitchFamily="18" charset="0"/>
              </a:rPr>
              <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1.Пробудить  в детях положительные эмоции и  эстетические чувства к национальному, духовному и культурному наследию своего народа.</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2. Развивать фонематический слух, память и  воображение.</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3.  Прививать любовь к  изучению финского  языка средствами музыки.</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4. Воспитывать дружеские, доброжелательные отношения между детьми, понимание и уважение к культуре страны изучаемого языка.</a:t>
            </a:r>
            <a:r>
              <a:rPr lang="ru-RU" sz="2000" dirty="0">
                <a:solidFill>
                  <a:schemeClr val="tx1"/>
                </a:solidFill>
              </a:rPr>
              <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37267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7504" y="0"/>
            <a:ext cx="1728192" cy="1728192"/>
          </a:xfrm>
          <a:prstGeom prst="rect">
            <a:avLst/>
          </a:prstGeom>
          <a:noFill/>
        </p:spPr>
      </p:pic>
      <p:sp>
        <p:nvSpPr>
          <p:cNvPr id="2" name="Заголовок 1"/>
          <p:cNvSpPr>
            <a:spLocks noGrp="1"/>
          </p:cNvSpPr>
          <p:nvPr>
            <p:ph type="title"/>
          </p:nvPr>
        </p:nvSpPr>
        <p:spPr>
          <a:xfrm>
            <a:off x="395536" y="2492896"/>
            <a:ext cx="7056784" cy="3456384"/>
          </a:xfrm>
        </p:spPr>
        <p:txBody>
          <a:bodyPr>
            <a:normAutofit fontScale="90000"/>
          </a:bodyPr>
          <a:lstStyle/>
          <a:p>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Хоровое</a:t>
            </a: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 </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 ансамблевое  пение</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Музыкально-ритмические движения</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Инсценирование</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песен</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Импровизации (речевая, вокальная, ритмическая, пластическая)</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Игра</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Исполнение народных танцев и хороводов</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Игра на музыкальных инструментах</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Слушание музыки</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Разыгрывание сюжетов сказок</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Инсценировка</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tx1"/>
                </a:solidFill>
              </a:rPr>
              <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endParaRPr lang="ru-RU" sz="1800" dirty="0">
              <a:solidFill>
                <a:schemeClr val="tx1"/>
              </a:solidFill>
            </a:endParaRPr>
          </a:p>
        </p:txBody>
      </p:sp>
      <p:pic>
        <p:nvPicPr>
          <p:cNvPr id="5" name="Picture 10" descr="Практика. Рисуем божью коровку. • CorelDRAW • limonmalina.com"/>
          <p:cNvPicPr>
            <a:picLocks noChangeAspect="1" noChangeArrowheads="1"/>
          </p:cNvPicPr>
          <p:nvPr/>
        </p:nvPicPr>
        <p:blipFill>
          <a:blip r:embed="rId3"/>
          <a:srcRect/>
          <a:stretch>
            <a:fillRect/>
          </a:stretch>
        </p:blipFill>
        <p:spPr bwMode="auto">
          <a:xfrm>
            <a:off x="4499992" y="4509120"/>
            <a:ext cx="2368843" cy="1656184"/>
          </a:xfrm>
          <a:prstGeom prst="rect">
            <a:avLst/>
          </a:prstGeom>
          <a:noFill/>
        </p:spPr>
      </p:pic>
      <p:sp>
        <p:nvSpPr>
          <p:cNvPr id="3" name="TextBox 2"/>
          <p:cNvSpPr txBox="1"/>
          <p:nvPr/>
        </p:nvSpPr>
        <p:spPr>
          <a:xfrm>
            <a:off x="539552" y="1844824"/>
            <a:ext cx="4968552" cy="523220"/>
          </a:xfrm>
          <a:prstGeom prst="rect">
            <a:avLst/>
          </a:prstGeom>
          <a:noFill/>
        </p:spPr>
        <p:txBody>
          <a:bodyPr wrap="square" rtlCol="0">
            <a:spAutoFit/>
          </a:bodyPr>
          <a:lstStyle/>
          <a:p>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Виды деятельности:</a:t>
            </a:r>
            <a:endParaRPr lang="ru-RU" sz="28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54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7504" y="29888"/>
            <a:ext cx="1800200" cy="1800200"/>
          </a:xfrm>
          <a:prstGeom prst="rect">
            <a:avLst/>
          </a:prstGeom>
          <a:noFill/>
        </p:spPr>
      </p:pic>
      <p:sp>
        <p:nvSpPr>
          <p:cNvPr id="2" name="Заголовок 1"/>
          <p:cNvSpPr>
            <a:spLocks noGrp="1"/>
          </p:cNvSpPr>
          <p:nvPr>
            <p:ph type="title"/>
          </p:nvPr>
        </p:nvSpPr>
        <p:spPr>
          <a:xfrm>
            <a:off x="539552" y="1830088"/>
            <a:ext cx="7056784" cy="3968988"/>
          </a:xfrm>
        </p:spPr>
        <p:txBody>
          <a:bodyPr>
            <a:normAutofit fontScale="90000"/>
          </a:bodyPr>
          <a:lstStyle/>
          <a:p>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Методы и приемы практической деятельности:</a:t>
            </a:r>
            <a:br>
              <a:rPr lang="ru-RU" sz="31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стимулирования музыкальной деятельности, эмоционального воздействия</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художественного, нравственно-эстетического познания музыки</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интонационно-стилевого постижения музыки</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электронного обучения</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a:t>
            </a:r>
            <a:r>
              <a:rPr lang="ru-RU" sz="2000" dirty="0" err="1" smtClean="0">
                <a:solidFill>
                  <a:schemeClr val="accent1">
                    <a:lumMod val="50000"/>
                  </a:schemeClr>
                </a:solidFill>
                <a:latin typeface="Times New Roman" panose="02020603050405020304" pitchFamily="18" charset="0"/>
                <a:cs typeface="Times New Roman" panose="02020603050405020304" pitchFamily="18" charset="0"/>
              </a:rPr>
              <a:t>забегания</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вперед и возвращения к пройденному»</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эмоциональной драматургии</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игры</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Метод создания «композиций» (в форме диалога, музыкальных ансамблей и др.)</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ru-RU" sz="2000" dirty="0">
                <a:solidFill>
                  <a:schemeClr val="accent1">
                    <a:lumMod val="50000"/>
                  </a:schemeClr>
                </a:solidFill>
                <a:latin typeface="Times New Roman" panose="02020603050405020304" pitchFamily="18" charset="0"/>
                <a:cs typeface="Times New Roman" panose="02020603050405020304" pitchFamily="18" charset="0"/>
              </a:rPr>
              <a:t/>
            </a:r>
            <a:br>
              <a:rPr lang="ru-RU" sz="2000" dirty="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tx1"/>
                </a:solidFill>
              </a:rPr>
              <a:t/>
            </a:r>
            <a:br>
              <a:rPr lang="ru-RU" sz="1800" dirty="0" smtClean="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1383763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43507" y="0"/>
            <a:ext cx="1764197" cy="1764197"/>
          </a:xfrm>
          <a:prstGeom prst="rect">
            <a:avLst/>
          </a:prstGeom>
          <a:noFill/>
        </p:spPr>
      </p:pic>
      <p:sp>
        <p:nvSpPr>
          <p:cNvPr id="3" name="Заголовок 2"/>
          <p:cNvSpPr>
            <a:spLocks noGrp="1"/>
          </p:cNvSpPr>
          <p:nvPr>
            <p:ph type="title"/>
          </p:nvPr>
        </p:nvSpPr>
        <p:spPr>
          <a:xfrm>
            <a:off x="1907704" y="882098"/>
            <a:ext cx="4392488" cy="1008113"/>
          </a:xfrm>
        </p:spPr>
        <p:txBody>
          <a:bodyPr>
            <a:normAutofit fontScale="90000"/>
          </a:bodyPr>
          <a:lstStyle/>
          <a:p>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Визитная песенка – </a:t>
            </a:r>
            <a:br>
              <a:rPr lang="ru-RU" sz="3100" dirty="0" smtClean="0">
                <a:solidFill>
                  <a:schemeClr val="accent1">
                    <a:lumMod val="50000"/>
                  </a:schemeClr>
                </a:solidFill>
                <a:latin typeface="Times New Roman" panose="02020603050405020304" pitchFamily="18" charset="0"/>
                <a:cs typeface="Times New Roman" panose="02020603050405020304" pitchFamily="18" charset="0"/>
              </a:rPr>
            </a:br>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a:t>
            </a:r>
            <a:r>
              <a:rPr lang="fi-FI" sz="3100" dirty="0" smtClean="0">
                <a:solidFill>
                  <a:schemeClr val="accent1">
                    <a:lumMod val="50000"/>
                  </a:schemeClr>
                </a:solidFill>
                <a:latin typeface="Times New Roman" panose="02020603050405020304" pitchFamily="18" charset="0"/>
                <a:cs typeface="Times New Roman" panose="02020603050405020304" pitchFamily="18" charset="0"/>
              </a:rPr>
              <a:t>Lennä</a:t>
            </a:r>
            <a:r>
              <a:rPr lang="fi-FI" sz="3100" dirty="0">
                <a:solidFill>
                  <a:schemeClr val="accent1">
                    <a:lumMod val="50000"/>
                  </a:schemeClr>
                </a:solidFill>
                <a:latin typeface="Times New Roman" panose="02020603050405020304" pitchFamily="18" charset="0"/>
                <a:cs typeface="Times New Roman" panose="02020603050405020304" pitchFamily="18" charset="0"/>
              </a:rPr>
              <a:t>, lennä </a:t>
            </a:r>
            <a:r>
              <a:rPr lang="fi-FI" sz="3100" dirty="0" smtClean="0">
                <a:solidFill>
                  <a:schemeClr val="accent1">
                    <a:lumMod val="50000"/>
                  </a:schemeClr>
                </a:solidFill>
                <a:latin typeface="Times New Roman" panose="02020603050405020304" pitchFamily="18" charset="0"/>
                <a:cs typeface="Times New Roman" panose="02020603050405020304" pitchFamily="18" charset="0"/>
              </a:rPr>
              <a:t>leppäkerttu</a:t>
            </a:r>
            <a:r>
              <a:rPr lang="ru-RU" sz="3100" smtClean="0">
                <a:solidFill>
                  <a:schemeClr val="accent1">
                    <a:lumMod val="50000"/>
                  </a:schemeClr>
                </a:solidFill>
                <a:latin typeface="Times New Roman" panose="02020603050405020304" pitchFamily="18" charset="0"/>
                <a:cs typeface="Times New Roman" panose="02020603050405020304" pitchFamily="18" charset="0"/>
              </a:rPr>
              <a:t>»</a:t>
            </a:r>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31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tx1"/>
                </a:solidFill>
              </a:rPr>
              <a:t/>
            </a:r>
            <a:br>
              <a:rPr lang="ru-RU" sz="1800" dirty="0" smtClean="0">
                <a:solidFill>
                  <a:schemeClr val="tx1"/>
                </a:solidFill>
              </a:rPr>
            </a:br>
            <a:r>
              <a:rPr lang="ru-RU" sz="1800" dirty="0">
                <a:solidFill>
                  <a:schemeClr val="tx1"/>
                </a:solidFill>
              </a:rPr>
              <a:t/>
            </a:r>
            <a:br>
              <a:rPr lang="ru-RU" sz="1800" dirty="0">
                <a:solidFill>
                  <a:schemeClr val="tx1"/>
                </a:solidFill>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Lennä, lennä, leppäkerttu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ison kiven juureen.</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Lennä leikkikedon kautta</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unipuuhun suureen.</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a:solidFill>
                  <a:schemeClr val="accent1">
                    <a:lumMod val="50000"/>
                  </a:schemeClr>
                </a:solidFill>
                <a:latin typeface="Times New Roman" panose="02020603050405020304" pitchFamily="18" charset="0"/>
                <a:cs typeface="Times New Roman" panose="02020603050405020304" pitchFamily="18" charset="0"/>
              </a:rPr>
              <a:t/>
            </a:r>
            <a:br>
              <a:rPr lang="fi-FI" sz="2000" dirty="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Kulta-kultalehden alla</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äiti puuron keittää.</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Unituutu leppäkertun</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lämpimästi peittää.</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a:solidFill>
                  <a:schemeClr val="accent1">
                    <a:lumMod val="50000"/>
                  </a:schemeClr>
                </a:solidFill>
                <a:latin typeface="Times New Roman" panose="02020603050405020304" pitchFamily="18" charset="0"/>
                <a:cs typeface="Times New Roman" panose="02020603050405020304" pitchFamily="18" charset="0"/>
              </a:rPr>
              <a:t/>
            </a:r>
            <a:br>
              <a:rPr lang="fi-FI" sz="2000" dirty="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Laula, laula, unilintu,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tuoksu, tuomenterttu.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Nuku, punapaitulainen,</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pikku leppäkerttu.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endParaRPr lang="ru-RU" sz="20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10" descr="Практика. Рисуем божью коровку. • CorelDRAW • limonmalina.com"/>
          <p:cNvPicPr>
            <a:picLocks noChangeAspect="1" noChangeArrowheads="1"/>
          </p:cNvPicPr>
          <p:nvPr/>
        </p:nvPicPr>
        <p:blipFill>
          <a:blip r:embed="rId3"/>
          <a:srcRect/>
          <a:stretch>
            <a:fillRect/>
          </a:stretch>
        </p:blipFill>
        <p:spPr bwMode="auto">
          <a:xfrm>
            <a:off x="4860032" y="3789040"/>
            <a:ext cx="2368843" cy="1656184"/>
          </a:xfrm>
          <a:prstGeom prst="rect">
            <a:avLst/>
          </a:prstGeom>
          <a:noFill/>
        </p:spPr>
      </p:pic>
    </p:spTree>
    <p:extLst>
      <p:ext uri="{BB962C8B-B14F-4D97-AF65-F5344CB8AC3E}">
        <p14:creationId xmlns:p14="http://schemas.microsoft.com/office/powerpoint/2010/main" val="1137523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925" y="0"/>
            <a:ext cx="1656185" cy="1656185"/>
          </a:xfrm>
          <a:prstGeom prst="rect">
            <a:avLst/>
          </a:prstGeom>
          <a:noFill/>
        </p:spPr>
      </p:pic>
      <p:sp>
        <p:nvSpPr>
          <p:cNvPr id="3" name="Заголовок 2"/>
          <p:cNvSpPr>
            <a:spLocks noGrp="1"/>
          </p:cNvSpPr>
          <p:nvPr>
            <p:ph type="title"/>
          </p:nvPr>
        </p:nvSpPr>
        <p:spPr>
          <a:xfrm>
            <a:off x="323528" y="1656185"/>
            <a:ext cx="7200800" cy="4581127"/>
          </a:xfrm>
        </p:spPr>
        <p:txBody>
          <a:bodyPr>
            <a:noAutofit/>
          </a:bodyPr>
          <a:lstStyle/>
          <a:p>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Последовательность работы с песней:</a:t>
            </a:r>
            <a:br>
              <a:rPr lang="ru-RU" sz="2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1.Краткое вступительное слово о песне (ее характер, стиль, содержание, история создания).</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2. Первое музыкальное предъявление песни, знакомство с музыкальной стороной песни (особенности мелодии, ритма, деления на музыкальные фразы).</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3.Понимание содержания песни (дословный перевод текста под руководством учителя).</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4. Фонетическая обработка текста песни.</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5.Повторное прослушивание песни, опора на текст.</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6.Чтение текста песни с дальнейшей отработкой звуков и интонаций.</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7. Разучивание мелодии, работа над дыханием, вокальная работа.</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8. Совместное исполнение песни с использованием фонограммы, а также аккомпанемента.</a:t>
            </a:r>
            <a:br>
              <a:rPr lang="ru-RU" sz="1800" dirty="0" smtClean="0">
                <a:solidFill>
                  <a:schemeClr val="accent1">
                    <a:lumMod val="50000"/>
                  </a:schemeClr>
                </a:solidFill>
                <a:latin typeface="Times New Roman" panose="02020603050405020304" pitchFamily="18" charset="0"/>
                <a:cs typeface="Times New Roman" panose="02020603050405020304" pitchFamily="18" charset="0"/>
              </a:rPr>
            </a:b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9.Использование игрушек, простых декораций, элементов костюма.</a:t>
            </a:r>
            <a:endParaRPr lang="ru-RU" sz="18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093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107504" y="2414"/>
            <a:ext cx="1728192" cy="1728192"/>
          </a:xfrm>
          <a:prstGeom prst="rect">
            <a:avLst/>
          </a:prstGeom>
          <a:noFill/>
        </p:spPr>
      </p:pic>
      <p:sp>
        <p:nvSpPr>
          <p:cNvPr id="2" name="Заголовок 1"/>
          <p:cNvSpPr>
            <a:spLocks noGrp="1"/>
          </p:cNvSpPr>
          <p:nvPr>
            <p:ph type="title"/>
          </p:nvPr>
        </p:nvSpPr>
        <p:spPr>
          <a:xfrm>
            <a:off x="817167" y="1656185"/>
            <a:ext cx="6491137" cy="3501007"/>
          </a:xfrm>
        </p:spPr>
        <p:txBody>
          <a:bodyPr>
            <a:normAutofit fontScale="90000"/>
          </a:bodyPr>
          <a:lstStyle/>
          <a:p>
            <a:r>
              <a:rPr lang="ru-RU" sz="3100" dirty="0" smtClean="0">
                <a:solidFill>
                  <a:schemeClr val="accent1">
                    <a:lumMod val="50000"/>
                  </a:schemeClr>
                </a:solidFill>
                <a:latin typeface="Times New Roman" panose="02020603050405020304" pitchFamily="18" charset="0"/>
                <a:cs typeface="Times New Roman" panose="02020603050405020304" pitchFamily="18" charset="0"/>
              </a:rPr>
              <a:t>Музыкальный материал:</a:t>
            </a:r>
            <a:r>
              <a:rPr lang="fi-FI" sz="3100" dirty="0" smtClean="0">
                <a:solidFill>
                  <a:schemeClr val="accent1">
                    <a:lumMod val="50000"/>
                  </a:schemeClr>
                </a:solidFill>
                <a:latin typeface="Times New Roman" panose="02020603050405020304" pitchFamily="18" charset="0"/>
                <a:cs typeface="Times New Roman" panose="02020603050405020304" pitchFamily="18" charset="0"/>
              </a:rPr>
              <a:t/>
            </a:r>
            <a:br>
              <a:rPr lang="fi-FI" sz="31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b="1" dirty="0" smtClean="0">
                <a:solidFill>
                  <a:schemeClr val="accent1">
                    <a:lumMod val="50000"/>
                  </a:schemeClr>
                </a:solidFill>
                <a:latin typeface="Times New Roman" panose="02020603050405020304" pitchFamily="18" charset="0"/>
                <a:cs typeface="Times New Roman" panose="02020603050405020304" pitchFamily="18" charset="0"/>
              </a:rPr>
              <a:t/>
            </a:r>
            <a:br>
              <a:rPr lang="fi-FI" sz="2000" b="1"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Lennä, lennä </a:t>
            </a:r>
            <a:r>
              <a:rPr lang="fi-FI" sz="2000" dirty="0">
                <a:solidFill>
                  <a:schemeClr val="accent1">
                    <a:lumMod val="50000"/>
                  </a:schemeClr>
                </a:solidFill>
                <a:latin typeface="Times New Roman" panose="02020603050405020304" pitchFamily="18" charset="0"/>
                <a:cs typeface="Times New Roman" panose="02020603050405020304" pitchFamily="18" charset="0"/>
              </a:rPr>
              <a:t>l</a:t>
            </a: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eppäkerttu                     Jaakko </a:t>
            </a:r>
            <a:r>
              <a:rPr lang="fi-FI" sz="2000" dirty="0">
                <a:solidFill>
                  <a:schemeClr val="accent1">
                    <a:lumMod val="50000"/>
                  </a:schemeClr>
                </a:solidFill>
                <a:latin typeface="Times New Roman" panose="02020603050405020304" pitchFamily="18" charset="0"/>
                <a:cs typeface="Times New Roman" panose="02020603050405020304" pitchFamily="18" charset="0"/>
              </a:rPr>
              <a:t>kulta    </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a:solidFill>
                  <a:schemeClr val="accent1">
                    <a:lumMod val="50000"/>
                  </a:schemeClr>
                </a:solidFill>
                <a:latin typeface="Times New Roman" panose="02020603050405020304" pitchFamily="18" charset="0"/>
                <a:cs typeface="Times New Roman" panose="02020603050405020304" pitchFamily="18" charset="0"/>
              </a:rPr>
              <a:t>Elefanttimarssi  </a:t>
            </a: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                                   Hirsilaulu                             </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Missä on peukalo?                                 Joulupuu on rakennettu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Jos sul lysti on                                     On kuusi metsän kasvatti</a:t>
            </a:r>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Jänis istui maassa                                 Rati riti ralla</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Pienet sammakot                                  Porsaita äidin oomme kaikki</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Täti Monika                                          Kas, metsämökin ikkuna</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Lintu lensi oksalle                                 Piiri </a:t>
            </a:r>
            <a:r>
              <a:rPr lang="fi-FI" sz="2000" dirty="0">
                <a:solidFill>
                  <a:schemeClr val="accent1">
                    <a:lumMod val="50000"/>
                  </a:schemeClr>
                </a:solidFill>
                <a:latin typeface="Times New Roman" panose="02020603050405020304" pitchFamily="18" charset="0"/>
                <a:cs typeface="Times New Roman" panose="02020603050405020304" pitchFamily="18" charset="0"/>
              </a:rPr>
              <a:t>pieni </a:t>
            </a: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pyörii</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Merisosvolaulu                                      Hei, mummo                                      </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2000" dirty="0" smtClean="0">
                <a:solidFill>
                  <a:schemeClr val="accent1">
                    <a:lumMod val="50000"/>
                  </a:schemeClr>
                </a:solidFill>
                <a:latin typeface="Times New Roman" panose="02020603050405020304" pitchFamily="18" charset="0"/>
                <a:cs typeface="Times New Roman" panose="02020603050405020304" pitchFamily="18" charset="0"/>
              </a:rPr>
              <a:t>Peppi Pitkätossu</a:t>
            </a:r>
            <a:br>
              <a:rPr lang="fi-FI" sz="2000" dirty="0" smtClean="0">
                <a:solidFill>
                  <a:schemeClr val="accent1">
                    <a:lumMod val="50000"/>
                  </a:schemeClr>
                </a:solidFill>
                <a:latin typeface="Times New Roman" panose="02020603050405020304" pitchFamily="18" charset="0"/>
                <a:cs typeface="Times New Roman" panose="02020603050405020304" pitchFamily="18" charset="0"/>
              </a:rPr>
            </a:br>
            <a:r>
              <a:rPr lang="fi-FI" sz="1800" dirty="0" smtClean="0">
                <a:solidFill>
                  <a:schemeClr val="tx1"/>
                </a:solidFill>
              </a:rPr>
              <a:t/>
            </a:r>
            <a:br>
              <a:rPr lang="fi-FI" sz="1800" dirty="0" smtClean="0">
                <a:solidFill>
                  <a:schemeClr val="tx1"/>
                </a:solidFill>
              </a:rPr>
            </a:br>
            <a:endParaRPr lang="ru-RU" sz="1800" dirty="0">
              <a:solidFill>
                <a:schemeClr val="tx1"/>
              </a:solidFill>
            </a:endParaRPr>
          </a:p>
        </p:txBody>
      </p:sp>
      <p:pic>
        <p:nvPicPr>
          <p:cNvPr id="5" name="Picture 10" descr="Практика. Рисуем божью коровку. • CorelDRAW • limonmalina.com"/>
          <p:cNvPicPr>
            <a:picLocks noChangeAspect="1" noChangeArrowheads="1"/>
          </p:cNvPicPr>
          <p:nvPr/>
        </p:nvPicPr>
        <p:blipFill>
          <a:blip r:embed="rId3"/>
          <a:srcRect/>
          <a:stretch>
            <a:fillRect/>
          </a:stretch>
        </p:blipFill>
        <p:spPr bwMode="auto">
          <a:xfrm>
            <a:off x="4932040" y="4869160"/>
            <a:ext cx="2059863" cy="1440160"/>
          </a:xfrm>
          <a:prstGeom prst="rect">
            <a:avLst/>
          </a:prstGeom>
          <a:noFill/>
        </p:spPr>
      </p:pic>
    </p:spTree>
    <p:extLst>
      <p:ext uri="{BB962C8B-B14F-4D97-AF65-F5344CB8AC3E}">
        <p14:creationId xmlns:p14="http://schemas.microsoft.com/office/powerpoint/2010/main" val="3103374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Божья коровка на листе"/>
          <p:cNvPicPr>
            <a:picLocks noChangeAspect="1" noChangeArrowheads="1"/>
          </p:cNvPicPr>
          <p:nvPr/>
        </p:nvPicPr>
        <p:blipFill rotWithShape="1">
          <a:blip r:embed="rId2"/>
          <a:srcRect l="11118" t="8802" r="11603" b="13919"/>
          <a:stretch/>
        </p:blipFill>
        <p:spPr bwMode="auto">
          <a:xfrm>
            <a:off x="48289" y="24064"/>
            <a:ext cx="1846621" cy="1846621"/>
          </a:xfrm>
          <a:prstGeom prst="rect">
            <a:avLst/>
          </a:prstGeom>
          <a:noFill/>
        </p:spPr>
      </p:pic>
      <p:sp>
        <p:nvSpPr>
          <p:cNvPr id="3" name="Заголовок 2"/>
          <p:cNvSpPr>
            <a:spLocks noGrp="1"/>
          </p:cNvSpPr>
          <p:nvPr>
            <p:ph type="title"/>
          </p:nvPr>
        </p:nvSpPr>
        <p:spPr>
          <a:xfrm>
            <a:off x="611560" y="1268760"/>
            <a:ext cx="5543418" cy="848290"/>
          </a:xfrm>
        </p:spPr>
        <p:txBody>
          <a:bodyPr>
            <a:normAutofit/>
          </a:bodyPr>
          <a:lstStyle/>
          <a:p>
            <a:pPr algn="ctr"/>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Выступления </a:t>
            </a:r>
            <a:r>
              <a:rPr lang="fi-FI" sz="2800" dirty="0" smtClean="0">
                <a:solidFill>
                  <a:schemeClr val="accent1">
                    <a:lumMod val="50000"/>
                  </a:schemeClr>
                </a:solidFill>
                <a:latin typeface="Times New Roman" panose="02020603050405020304" pitchFamily="18" charset="0"/>
                <a:cs typeface="Times New Roman" panose="02020603050405020304" pitchFamily="18" charset="0"/>
              </a:rPr>
              <a:t>”Leppäkerttu”</a:t>
            </a:r>
            <a:endParaRPr lang="ru-RU" sz="28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187624" y="2204864"/>
            <a:ext cx="6481483" cy="3920085"/>
          </a:xfrm>
        </p:spPr>
        <p:txBody>
          <a:bodyPr/>
          <a:lstStyle/>
          <a:p>
            <a:r>
              <a:rPr lang="ru-RU" dirty="0" smtClean="0">
                <a:solidFill>
                  <a:schemeClr val="accent1">
                    <a:lumMod val="50000"/>
                  </a:schemeClr>
                </a:solidFill>
                <a:latin typeface="Times New Roman" panose="02020603050405020304" pitchFamily="18" charset="0"/>
                <a:cs typeface="Times New Roman" panose="02020603050405020304" pitchFamily="18" charset="0"/>
              </a:rPr>
              <a:t>Дни финского языка и культуры  в школе</a:t>
            </a: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Рождественский праздник</a:t>
            </a: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Дни карельской культуры</a:t>
            </a: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Дни Памяти </a:t>
            </a:r>
            <a:r>
              <a:rPr lang="ru-RU" dirty="0" err="1" smtClean="0">
                <a:solidFill>
                  <a:schemeClr val="accent1">
                    <a:lumMod val="50000"/>
                  </a:schemeClr>
                </a:solidFill>
                <a:latin typeface="Times New Roman" panose="02020603050405020304" pitchFamily="18" charset="0"/>
                <a:cs typeface="Times New Roman" panose="02020603050405020304" pitchFamily="18" charset="0"/>
              </a:rPr>
              <a:t>Я.В.Ругоева</a:t>
            </a:r>
            <a:endParaRPr lang="ru-RU" dirty="0" smtClean="0">
              <a:solidFill>
                <a:schemeClr val="accent1">
                  <a:lumMod val="50000"/>
                </a:schemeClr>
              </a:solidFill>
              <a:latin typeface="Times New Roman" panose="02020603050405020304" pitchFamily="18" charset="0"/>
              <a:cs typeface="Times New Roman" panose="02020603050405020304" pitchFamily="18" charset="0"/>
            </a:endParaRP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Виртуальное взаимодействие с образовательными организациями Финляндии</a:t>
            </a: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Встречи с носителями языка</a:t>
            </a:r>
          </a:p>
          <a:p>
            <a:r>
              <a:rPr lang="ru-RU" dirty="0" smtClean="0">
                <a:solidFill>
                  <a:schemeClr val="accent1">
                    <a:lumMod val="50000"/>
                  </a:schemeClr>
                </a:solidFill>
                <a:latin typeface="Times New Roman" panose="02020603050405020304" pitchFamily="18" charset="0"/>
                <a:cs typeface="Times New Roman" panose="02020603050405020304" pitchFamily="18" charset="0"/>
              </a:rPr>
              <a:t>Участие в проведении семинаров и конференций</a:t>
            </a:r>
          </a:p>
          <a:p>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287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930</TotalTime>
  <Words>101</Words>
  <Application>Microsoft Office PowerPoint</Application>
  <PresentationFormat>Экран (4:3)</PresentationFormat>
  <Paragraphs>21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Trebuchet MS</vt:lpstr>
      <vt:lpstr>Wingdings 3</vt:lpstr>
      <vt:lpstr>Грань</vt:lpstr>
      <vt:lpstr>Презентация PowerPoint</vt:lpstr>
      <vt:lpstr> Вокальная студия на финском языке «Leppäkerttu» для учащихся 2-4 классов</vt:lpstr>
      <vt:lpstr>Цель:  формирование этномузыкальной культуры обучающихся  в рамках реализации проекта «Этноkoulu как центр этнокультурного образования и воспитания  обучающихся» (подпрограмма «Этнокультурная  музыкальная образовательная среда»).  Задачи: 1.Пробудить  в детях положительные эмоции и  эстетические чувства к национальному, духовному и культурному наследию своего народа. 2. Развивать фонематический слух, память и  воображение. 3.  Прививать любовь к  изучению финского  языка средствами музыки. 4. Воспитывать дружеские, доброжелательные отношения между детьми, понимание и уважение к культуре страны изучаемого языка. </vt:lpstr>
      <vt:lpstr>Хоровое и ансамблевое  пение Музыкально-ритмические движения Инсценирование песен Импровизации (речевая, вокальная, ритмическая, пластическая) Игра Исполнение народных танцев и хороводов Игра на музыкальных инструментах Слушание музыки Разыгрывание сюжетов сказок Инсценировка      </vt:lpstr>
      <vt:lpstr>Методы и приемы практической деятельности:  Метод стимулирования музыкальной деятельности, эмоционального воздействия Метод художественного, нравственно-эстетического познания музыки Метод интонационно-стилевого постижения музыки Метод электронного обучения Метод «забегания вперед и возвращения к пройденному» Метод эмоциональной драматургии Метод игры Метод создания «композиций» (в форме диалога, музыкальных ансамблей и др.)   </vt:lpstr>
      <vt:lpstr>Визитная песенка –  «Lennä, lennä leppäkerttu»   Lennä, lennä, leppäkerttu ison kiven juureen. Lennä leikkikedon kautta unipuuhun suureen.  Kulta-kultalehden alla äiti puuron keittää. Unituutu leppäkertun lämpimästi peittää.  Laula, laula, unilintu, tuoksu, tuomenterttu. Nuku, punapaitulainen, pikku leppäkerttu. </vt:lpstr>
      <vt:lpstr>Последовательность работы с песней: 1.Краткое вступительное слово о песне (ее характер, стиль, содержание, история создания). 2. Первое музыкальное предъявление песни, знакомство с музыкальной стороной песни (особенности мелодии, ритма, деления на музыкальные фразы). 3.Понимание содержания песни (дословный перевод текста под руководством учителя). 4. Фонетическая обработка текста песни. 5.Повторное прослушивание песни, опора на текст. 6.Чтение текста песни с дальнейшей отработкой звуков и интонаций. 7. Разучивание мелодии, работа над дыханием, вокальная работа. 8. Совместное исполнение песни с использованием фонограммы, а также аккомпанемента. 9.Использование игрушек, простых декораций, элементов костюма.</vt:lpstr>
      <vt:lpstr>Музыкальный материал:  Lennä, lennä leppäkerttu                     Jaakko kulta     Elefanttimarssi                                     Hirsilaulu                              Missä on peukalo?                                 Joulupuu on rakennettu Jos sul lysti on                                     On kuusi metsän kasvatti Jänis istui maassa                                 Rati riti ralla Pienet sammakot                                  Porsaita äidin oomme kaikki Täti Monika                                          Kas, metsämökin ikkuna Lintu lensi oksalle                                 Piiri pieni pyörii Merisosvolaulu                                      Hei, mummo                                       Peppi Pitkätossu  </vt:lpstr>
      <vt:lpstr>Выступления ”Leppäkerttu”</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METODIST</cp:lastModifiedBy>
  <cp:revision>60</cp:revision>
  <dcterms:created xsi:type="dcterms:W3CDTF">2022-10-07T16:55:56Z</dcterms:created>
  <dcterms:modified xsi:type="dcterms:W3CDTF">2022-10-19T11:39:43Z</dcterms:modified>
</cp:coreProperties>
</file>