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8" r:id="rId2"/>
    <p:sldId id="259" r:id="rId3"/>
    <p:sldId id="260" r:id="rId4"/>
    <p:sldId id="261" r:id="rId5"/>
    <p:sldId id="262" r:id="rId6"/>
    <p:sldId id="268" r:id="rId7"/>
    <p:sldId id="269" r:id="rId8"/>
    <p:sldId id="263" r:id="rId9"/>
    <p:sldId id="266" r:id="rId10"/>
    <p:sldId id="267" r:id="rId11"/>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7" d="100"/>
          <a:sy n="107" d="100"/>
        </p:scale>
        <p:origin x="114" y="28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grpSp>
        <p:nvGrpSpPr>
          <p:cNvPr id="7" name="Group 6"/>
          <p:cNvGrpSpPr/>
          <p:nvPr/>
        </p:nvGrpSpPr>
        <p:grpSpPr>
          <a:xfrm>
            <a:off x="-8466" y="-8468"/>
            <a:ext cx="9169804" cy="6874935"/>
            <a:chOff x="-8466" y="-8468"/>
            <a:chExt cx="9169804" cy="6874935"/>
          </a:xfrm>
        </p:grpSpPr>
        <p:cxnSp>
          <p:nvCxnSpPr>
            <p:cNvPr id="17" name="Straight Connector 16"/>
            <p:cNvCxnSpPr/>
            <p:nvPr/>
          </p:nvCxnSpPr>
          <p:spPr>
            <a:xfrm flipV="1">
              <a:off x="5130830" y="4175605"/>
              <a:ext cx="4022475" cy="2682396"/>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042707"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19" name="Freeform 18"/>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0" name="Freeform 19"/>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1" name="Freeform 20"/>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Freeform 21"/>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Freeform 22"/>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Freeform 23"/>
            <p:cNvSpPr/>
            <p:nvPr/>
          </p:nvSpPr>
          <p:spPr>
            <a:xfrm>
              <a:off x="8077231"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Freeform 24"/>
            <p:cNvSpPr/>
            <p:nvPr/>
          </p:nvSpPr>
          <p:spPr>
            <a:xfrm>
              <a:off x="8060297"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Freeform 27"/>
            <p:cNvSpPr/>
            <p:nvPr/>
          </p:nvSpPr>
          <p:spPr>
            <a:xfrm>
              <a:off x="-8466" y="-8468"/>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130595" y="2404534"/>
            <a:ext cx="5826719" cy="1646302"/>
          </a:xfrm>
        </p:spPr>
        <p:txBody>
          <a:bodyPr anchor="b">
            <a:noAutofit/>
          </a:bodyPr>
          <a:lstStyle>
            <a:lvl1pPr algn="r">
              <a:defRPr sz="5400">
                <a:solidFill>
                  <a:schemeClr val="accent1"/>
                </a:solidFill>
              </a:defRPr>
            </a:lvl1pPr>
          </a:lstStyle>
          <a:p>
            <a:r>
              <a:rPr lang="ru-RU" smtClean="0"/>
              <a:t>Образец заголовка</a:t>
            </a:r>
            <a:endParaRPr lang="en-US" dirty="0"/>
          </a:p>
        </p:txBody>
      </p:sp>
      <p:sp>
        <p:nvSpPr>
          <p:cNvPr id="3" name="Subtitle 2"/>
          <p:cNvSpPr>
            <a:spLocks noGrp="1"/>
          </p:cNvSpPr>
          <p:nvPr>
            <p:ph type="subTitle" idx="1"/>
          </p:nvPr>
        </p:nvSpPr>
        <p:spPr>
          <a:xfrm>
            <a:off x="1130595" y="4050834"/>
            <a:ext cx="5826719"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EA6DE678-07D8-4D87-9DB9-23176B4CF4CA}" type="datetimeFigureOut">
              <a:rPr lang="ru-RU" smtClean="0"/>
              <a:t>19.10.2022</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38A6F256-568A-4C73-BC74-0B773A853CCF}" type="slidenum">
              <a:rPr lang="ru-RU" smtClean="0"/>
              <a:t>‹#›</a:t>
            </a:fld>
            <a:endParaRPr lang="ru-RU"/>
          </a:p>
        </p:txBody>
      </p:sp>
    </p:spTree>
    <p:extLst>
      <p:ext uri="{BB962C8B-B14F-4D97-AF65-F5344CB8AC3E}">
        <p14:creationId xmlns:p14="http://schemas.microsoft.com/office/powerpoint/2010/main" val="332102924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3403600"/>
          </a:xfrm>
        </p:spPr>
        <p:txBody>
          <a:bodyPr anchor="ctr">
            <a:normAutofit/>
          </a:bodyPr>
          <a:lstStyle>
            <a:lvl1pPr algn="l">
              <a:defRPr sz="44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609600" y="4470400"/>
            <a:ext cx="6347714"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EA6DE678-07D8-4D87-9DB9-23176B4CF4CA}" type="datetimeFigureOut">
              <a:rPr lang="ru-RU" smtClean="0"/>
              <a:t>19.10.2022</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38A6F256-568A-4C73-BC74-0B773A853CCF}" type="slidenum">
              <a:rPr lang="ru-RU" smtClean="0"/>
              <a:t>‹#›</a:t>
            </a:fld>
            <a:endParaRPr lang="ru-RU"/>
          </a:p>
        </p:txBody>
      </p:sp>
    </p:spTree>
    <p:extLst>
      <p:ext uri="{BB962C8B-B14F-4D97-AF65-F5344CB8AC3E}">
        <p14:creationId xmlns:p14="http://schemas.microsoft.com/office/powerpoint/2010/main" val="129300304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ru-RU" smtClean="0"/>
              <a:t>Образец заголовка</a:t>
            </a:r>
            <a:endParaRPr lang="en-US" dirty="0"/>
          </a:p>
        </p:txBody>
      </p:sp>
      <p:sp>
        <p:nvSpPr>
          <p:cNvPr id="23" name="Text Placeholder 9"/>
          <p:cNvSpPr>
            <a:spLocks noGrp="1"/>
          </p:cNvSpPr>
          <p:nvPr>
            <p:ph type="body" sz="quarter" idx="13"/>
          </p:nvPr>
        </p:nvSpPr>
        <p:spPr>
          <a:xfrm>
            <a:off x="1101074" y="3632200"/>
            <a:ext cx="541980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609598" y="4470400"/>
            <a:ext cx="6347715"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EA6DE678-07D8-4D87-9DB9-23176B4CF4CA}" type="datetimeFigureOut">
              <a:rPr lang="ru-RU" smtClean="0"/>
              <a:t>19.10.2022</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38A6F256-568A-4C73-BC74-0B773A853CCF}" type="slidenum">
              <a:rPr lang="ru-RU" smtClean="0"/>
              <a:t>‹#›</a:t>
            </a:fld>
            <a:endParaRPr lang="ru-RU"/>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6035399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sp>
        <p:nvSpPr>
          <p:cNvPr id="2" name="Title 1"/>
          <p:cNvSpPr>
            <a:spLocks noGrp="1"/>
          </p:cNvSpPr>
          <p:nvPr>
            <p:ph type="title"/>
          </p:nvPr>
        </p:nvSpPr>
        <p:spPr>
          <a:xfrm>
            <a:off x="609598" y="1931988"/>
            <a:ext cx="6347715" cy="2595460"/>
          </a:xfrm>
        </p:spPr>
        <p:txBody>
          <a:bodyPr anchor="b">
            <a:normAutofit/>
          </a:bodyPr>
          <a:lstStyle>
            <a:lvl1pPr algn="l">
              <a:defRPr sz="44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EA6DE678-07D8-4D87-9DB9-23176B4CF4CA}" type="datetimeFigureOut">
              <a:rPr lang="ru-RU" smtClean="0"/>
              <a:t>19.10.2022</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38A6F256-568A-4C73-BC74-0B773A853CCF}" type="slidenum">
              <a:rPr lang="ru-RU" smtClean="0"/>
              <a:t>‹#›</a:t>
            </a:fld>
            <a:endParaRPr lang="ru-RU"/>
          </a:p>
        </p:txBody>
      </p:sp>
    </p:spTree>
    <p:extLst>
      <p:ext uri="{BB962C8B-B14F-4D97-AF65-F5344CB8AC3E}">
        <p14:creationId xmlns:p14="http://schemas.microsoft.com/office/powerpoint/2010/main" val="321746897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Цитата карточки имени">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ru-RU" smtClean="0"/>
              <a:t>Образец заголовка</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EA6DE678-07D8-4D87-9DB9-23176B4CF4CA}" type="datetimeFigureOut">
              <a:rPr lang="ru-RU" smtClean="0"/>
              <a:t>19.10.2022</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38A6F256-568A-4C73-BC74-0B773A853CCF}" type="slidenum">
              <a:rPr lang="ru-RU" smtClean="0"/>
              <a:t>‹#›</a:t>
            </a:fld>
            <a:endParaRPr lang="ru-RU"/>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96069881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Истина или ложь">
    <p:spTree>
      <p:nvGrpSpPr>
        <p:cNvPr id="1" name=""/>
        <p:cNvGrpSpPr/>
        <p:nvPr/>
      </p:nvGrpSpPr>
      <p:grpSpPr>
        <a:xfrm>
          <a:off x="0" y="0"/>
          <a:ext cx="0" cy="0"/>
          <a:chOff x="0" y="0"/>
          <a:chExt cx="0" cy="0"/>
        </a:xfrm>
      </p:grpSpPr>
      <p:sp>
        <p:nvSpPr>
          <p:cNvPr id="2" name="Title 1"/>
          <p:cNvSpPr>
            <a:spLocks noGrp="1"/>
          </p:cNvSpPr>
          <p:nvPr>
            <p:ph type="title"/>
          </p:nvPr>
        </p:nvSpPr>
        <p:spPr>
          <a:xfrm>
            <a:off x="615848" y="609600"/>
            <a:ext cx="6341465" cy="3022600"/>
          </a:xfrm>
        </p:spPr>
        <p:txBody>
          <a:bodyPr anchor="ctr">
            <a:normAutofit/>
          </a:bodyPr>
          <a:lstStyle>
            <a:lvl1pPr algn="l">
              <a:defRPr sz="4400" b="0" cap="none"/>
            </a:lvl1pPr>
          </a:lstStyle>
          <a:p>
            <a:r>
              <a:rPr lang="ru-RU" smtClean="0"/>
              <a:t>Образец заголовка</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EA6DE678-07D8-4D87-9DB9-23176B4CF4CA}" type="datetimeFigureOut">
              <a:rPr lang="ru-RU" smtClean="0"/>
              <a:t>19.10.2022</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38A6F256-568A-4C73-BC74-0B773A853CCF}" type="slidenum">
              <a:rPr lang="ru-RU" smtClean="0"/>
              <a:t>‹#›</a:t>
            </a:fld>
            <a:endParaRPr lang="ru-RU"/>
          </a:p>
        </p:txBody>
      </p:sp>
    </p:spTree>
    <p:extLst>
      <p:ext uri="{BB962C8B-B14F-4D97-AF65-F5344CB8AC3E}">
        <p14:creationId xmlns:p14="http://schemas.microsoft.com/office/powerpoint/2010/main" val="146204470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EA6DE678-07D8-4D87-9DB9-23176B4CF4CA}" type="datetimeFigureOut">
              <a:rPr lang="ru-RU" smtClean="0"/>
              <a:t>19.10.2022</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38A6F256-568A-4C73-BC74-0B773A853CCF}" type="slidenum">
              <a:rPr lang="ru-RU" smtClean="0"/>
              <a:t>‹#›</a:t>
            </a:fld>
            <a:endParaRPr lang="ru-RU"/>
          </a:p>
        </p:txBody>
      </p:sp>
    </p:spTree>
    <p:extLst>
      <p:ext uri="{BB962C8B-B14F-4D97-AF65-F5344CB8AC3E}">
        <p14:creationId xmlns:p14="http://schemas.microsoft.com/office/powerpoint/2010/main" val="166317145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77312" y="609600"/>
            <a:ext cx="978812" cy="5251451"/>
          </a:xfrm>
        </p:spPr>
        <p:txBody>
          <a:bodyPr vert="eaVert" anchor="ctr"/>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609599" y="609600"/>
            <a:ext cx="5195026" cy="5251451"/>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EA6DE678-07D8-4D87-9DB9-23176B4CF4CA}" type="datetimeFigureOut">
              <a:rPr lang="ru-RU" smtClean="0"/>
              <a:t>19.10.2022</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38A6F256-568A-4C73-BC74-0B773A853CCF}" type="slidenum">
              <a:rPr lang="ru-RU" smtClean="0"/>
              <a:t>‹#›</a:t>
            </a:fld>
            <a:endParaRPr lang="ru-RU"/>
          </a:p>
        </p:txBody>
      </p:sp>
    </p:spTree>
    <p:extLst>
      <p:ext uri="{BB962C8B-B14F-4D97-AF65-F5344CB8AC3E}">
        <p14:creationId xmlns:p14="http://schemas.microsoft.com/office/powerpoint/2010/main" val="228102754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EA6DE678-07D8-4D87-9DB9-23176B4CF4CA}" type="datetimeFigureOut">
              <a:rPr lang="ru-RU" smtClean="0"/>
              <a:t>19.10.2022</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38A6F256-568A-4C73-BC74-0B773A853CCF}" type="slidenum">
              <a:rPr lang="ru-RU" smtClean="0"/>
              <a:t>‹#›</a:t>
            </a:fld>
            <a:endParaRPr lang="ru-RU"/>
          </a:p>
        </p:txBody>
      </p:sp>
    </p:spTree>
    <p:extLst>
      <p:ext uri="{BB962C8B-B14F-4D97-AF65-F5344CB8AC3E}">
        <p14:creationId xmlns:p14="http://schemas.microsoft.com/office/powerpoint/2010/main" val="15050618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609598" y="2700868"/>
            <a:ext cx="6347715" cy="1826581"/>
          </a:xfrm>
        </p:spPr>
        <p:txBody>
          <a:bodyPr anchor="b"/>
          <a:lstStyle>
            <a:lvl1pPr algn="l">
              <a:defRPr sz="40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609598" y="4527448"/>
            <a:ext cx="6347715"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EA6DE678-07D8-4D87-9DB9-23176B4CF4CA}" type="datetimeFigureOut">
              <a:rPr lang="ru-RU" smtClean="0"/>
              <a:t>19.10.2022</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38A6F256-568A-4C73-BC74-0B773A853CCF}" type="slidenum">
              <a:rPr lang="ru-RU" smtClean="0"/>
              <a:t>‹#›</a:t>
            </a:fld>
            <a:endParaRPr lang="ru-RU"/>
          </a:p>
        </p:txBody>
      </p:sp>
    </p:spTree>
    <p:extLst>
      <p:ext uri="{BB962C8B-B14F-4D97-AF65-F5344CB8AC3E}">
        <p14:creationId xmlns:p14="http://schemas.microsoft.com/office/powerpoint/2010/main" val="123365821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1320800"/>
          </a:xfrm>
        </p:spPr>
        <p:txBody>
          <a:bodyPr/>
          <a:lstStyle/>
          <a:p>
            <a:r>
              <a:rPr lang="ru-RU" smtClean="0"/>
              <a:t>Образец заголовка</a:t>
            </a:r>
            <a:endParaRPr lang="en-US" dirty="0"/>
          </a:p>
        </p:txBody>
      </p:sp>
      <p:sp>
        <p:nvSpPr>
          <p:cNvPr id="3" name="Content Placeholder 2"/>
          <p:cNvSpPr>
            <a:spLocks noGrp="1"/>
          </p:cNvSpPr>
          <p:nvPr>
            <p:ph sz="half" idx="1"/>
          </p:nvPr>
        </p:nvSpPr>
        <p:spPr>
          <a:xfrm>
            <a:off x="609600" y="2160589"/>
            <a:ext cx="3088109" cy="3880772"/>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3869204" y="2160590"/>
            <a:ext cx="3088110" cy="388077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EA6DE678-07D8-4D87-9DB9-23176B4CF4CA}" type="datetimeFigureOut">
              <a:rPr lang="ru-RU" smtClean="0"/>
              <a:t>19.10.2022</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38A6F256-568A-4C73-BC74-0B773A853CCF}" type="slidenum">
              <a:rPr lang="ru-RU" smtClean="0"/>
              <a:t>‹#›</a:t>
            </a:fld>
            <a:endParaRPr lang="ru-RU"/>
          </a:p>
        </p:txBody>
      </p:sp>
    </p:spTree>
    <p:extLst>
      <p:ext uri="{BB962C8B-B14F-4D97-AF65-F5344CB8AC3E}">
        <p14:creationId xmlns:p14="http://schemas.microsoft.com/office/powerpoint/2010/main" val="18454289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3" cy="1320800"/>
          </a:xfrm>
        </p:spPr>
        <p:txBody>
          <a:bodyPr/>
          <a:lstStyle>
            <a:lvl1pPr>
              <a:defRPr/>
            </a:lvl1pPr>
          </a:lstStyle>
          <a:p>
            <a:r>
              <a:rPr lang="ru-RU" smtClean="0"/>
              <a:t>Образец заголовка</a:t>
            </a:r>
            <a:endParaRPr lang="en-US" dirty="0"/>
          </a:p>
        </p:txBody>
      </p:sp>
      <p:sp>
        <p:nvSpPr>
          <p:cNvPr id="3" name="Text Placeholder 2"/>
          <p:cNvSpPr>
            <a:spLocks noGrp="1"/>
          </p:cNvSpPr>
          <p:nvPr>
            <p:ph type="body" idx="1"/>
          </p:nvPr>
        </p:nvSpPr>
        <p:spPr>
          <a:xfrm>
            <a:off x="609599"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609599" y="2737246"/>
            <a:ext cx="3090672" cy="3304117"/>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3866640"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3866640" y="2737246"/>
            <a:ext cx="3090672" cy="3304117"/>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EA6DE678-07D8-4D87-9DB9-23176B4CF4CA}" type="datetimeFigureOut">
              <a:rPr lang="ru-RU" smtClean="0"/>
              <a:t>19.10.2022</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38A6F256-568A-4C73-BC74-0B773A853CCF}" type="slidenum">
              <a:rPr lang="ru-RU" smtClean="0"/>
              <a:t>‹#›</a:t>
            </a:fld>
            <a:endParaRPr lang="ru-RU"/>
          </a:p>
        </p:txBody>
      </p:sp>
    </p:spTree>
    <p:extLst>
      <p:ext uri="{BB962C8B-B14F-4D97-AF65-F5344CB8AC3E}">
        <p14:creationId xmlns:p14="http://schemas.microsoft.com/office/powerpoint/2010/main" val="53484926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4" cy="1320800"/>
          </a:xfrm>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EA6DE678-07D8-4D87-9DB9-23176B4CF4CA}" type="datetimeFigureOut">
              <a:rPr lang="ru-RU" smtClean="0"/>
              <a:t>19.10.2022</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38A6F256-568A-4C73-BC74-0B773A853CCF}" type="slidenum">
              <a:rPr lang="ru-RU" smtClean="0"/>
              <a:t>‹#›</a:t>
            </a:fld>
            <a:endParaRPr lang="ru-RU"/>
          </a:p>
        </p:txBody>
      </p:sp>
    </p:spTree>
    <p:extLst>
      <p:ext uri="{BB962C8B-B14F-4D97-AF65-F5344CB8AC3E}">
        <p14:creationId xmlns:p14="http://schemas.microsoft.com/office/powerpoint/2010/main" val="6310481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6DE678-07D8-4D87-9DB9-23176B4CF4CA}" type="datetimeFigureOut">
              <a:rPr lang="ru-RU" smtClean="0"/>
              <a:t>19.10.2022</a:t>
            </a:fld>
            <a:endParaRPr lang="ru-RU"/>
          </a:p>
        </p:txBody>
      </p:sp>
      <p:sp>
        <p:nvSpPr>
          <p:cNvPr id="3" name="Footer Placeholder 2"/>
          <p:cNvSpPr>
            <a:spLocks noGrp="1"/>
          </p:cNvSpPr>
          <p:nvPr>
            <p:ph type="ftr" sz="quarter" idx="11"/>
          </p:nvPr>
        </p:nvSpPr>
        <p:spPr/>
        <p:txBody>
          <a:bodyPr/>
          <a:lstStyle/>
          <a:p>
            <a:endParaRPr lang="ru-RU"/>
          </a:p>
        </p:txBody>
      </p:sp>
      <p:sp>
        <p:nvSpPr>
          <p:cNvPr id="4" name="Slide Number Placeholder 3"/>
          <p:cNvSpPr>
            <a:spLocks noGrp="1"/>
          </p:cNvSpPr>
          <p:nvPr>
            <p:ph type="sldNum" sz="quarter" idx="12"/>
          </p:nvPr>
        </p:nvSpPr>
        <p:spPr/>
        <p:txBody>
          <a:bodyPr/>
          <a:lstStyle/>
          <a:p>
            <a:fld id="{38A6F256-568A-4C73-BC74-0B773A853CCF}" type="slidenum">
              <a:rPr lang="ru-RU" smtClean="0"/>
              <a:t>‹#›</a:t>
            </a:fld>
            <a:endParaRPr lang="ru-RU"/>
          </a:p>
        </p:txBody>
      </p:sp>
    </p:spTree>
    <p:extLst>
      <p:ext uri="{BB962C8B-B14F-4D97-AF65-F5344CB8AC3E}">
        <p14:creationId xmlns:p14="http://schemas.microsoft.com/office/powerpoint/2010/main" val="83174434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09599" y="1498604"/>
            <a:ext cx="2790182" cy="1278466"/>
          </a:xfrm>
        </p:spPr>
        <p:txBody>
          <a:bodyPr anchor="b">
            <a:normAutofit/>
          </a:bodyPr>
          <a:lstStyle>
            <a:lvl1pPr>
              <a:defRPr sz="2000"/>
            </a:lvl1pPr>
          </a:lstStyle>
          <a:p>
            <a:r>
              <a:rPr lang="ru-RU" smtClean="0"/>
              <a:t>Образец заголовка</a:t>
            </a:r>
            <a:endParaRPr lang="en-US" dirty="0"/>
          </a:p>
        </p:txBody>
      </p:sp>
      <p:sp>
        <p:nvSpPr>
          <p:cNvPr id="3" name="Content Placeholder 2"/>
          <p:cNvSpPr>
            <a:spLocks noGrp="1"/>
          </p:cNvSpPr>
          <p:nvPr>
            <p:ph idx="1"/>
          </p:nvPr>
        </p:nvSpPr>
        <p:spPr>
          <a:xfrm>
            <a:off x="3571275" y="514925"/>
            <a:ext cx="3386037" cy="5526437"/>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609599" y="2777069"/>
            <a:ext cx="2790182" cy="2584449"/>
          </a:xfrm>
        </p:spPr>
        <p:txBody>
          <a:bodyPr>
            <a:normAutofit/>
          </a:bodyPr>
          <a:lstStyle>
            <a:lvl1pPr marL="0" indent="0">
              <a:buNone/>
              <a:defRPr sz="14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ru-RU" smtClean="0"/>
              <a:t>Образец текста</a:t>
            </a:r>
          </a:p>
        </p:txBody>
      </p:sp>
      <p:sp>
        <p:nvSpPr>
          <p:cNvPr id="5" name="Date Placeholder 4"/>
          <p:cNvSpPr>
            <a:spLocks noGrp="1"/>
          </p:cNvSpPr>
          <p:nvPr>
            <p:ph type="dt" sz="half" idx="10"/>
          </p:nvPr>
        </p:nvSpPr>
        <p:spPr/>
        <p:txBody>
          <a:bodyPr/>
          <a:lstStyle/>
          <a:p>
            <a:fld id="{EA6DE678-07D8-4D87-9DB9-23176B4CF4CA}" type="datetimeFigureOut">
              <a:rPr lang="ru-RU" smtClean="0"/>
              <a:t>19.10.2022</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38A6F256-568A-4C73-BC74-0B773A853CCF}" type="slidenum">
              <a:rPr lang="ru-RU" smtClean="0"/>
              <a:t>‹#›</a:t>
            </a:fld>
            <a:endParaRPr lang="ru-RU"/>
          </a:p>
        </p:txBody>
      </p:sp>
    </p:spTree>
    <p:extLst>
      <p:ext uri="{BB962C8B-B14F-4D97-AF65-F5344CB8AC3E}">
        <p14:creationId xmlns:p14="http://schemas.microsoft.com/office/powerpoint/2010/main" val="26008627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09599" y="4800600"/>
            <a:ext cx="6347714" cy="566738"/>
          </a:xfrm>
        </p:spPr>
        <p:txBody>
          <a:bodyPr anchor="b">
            <a:normAutofit/>
          </a:bodyPr>
          <a:lstStyle>
            <a:lvl1pPr algn="l">
              <a:defRPr sz="2400" b="0"/>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609599" y="609600"/>
            <a:ext cx="6347714"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4" name="Text Placeholder 3"/>
          <p:cNvSpPr>
            <a:spLocks noGrp="1"/>
          </p:cNvSpPr>
          <p:nvPr>
            <p:ph type="body" sz="half" idx="2"/>
          </p:nvPr>
        </p:nvSpPr>
        <p:spPr>
          <a:xfrm>
            <a:off x="609599" y="5367338"/>
            <a:ext cx="6347714"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EA6DE678-07D8-4D87-9DB9-23176B4CF4CA}" type="datetimeFigureOut">
              <a:rPr lang="ru-RU" smtClean="0"/>
              <a:t>19.10.2022</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38A6F256-568A-4C73-BC74-0B773A853CCF}" type="slidenum">
              <a:rPr lang="ru-RU" smtClean="0"/>
              <a:t>‹#›</a:t>
            </a:fld>
            <a:endParaRPr lang="ru-RU"/>
          </a:p>
        </p:txBody>
      </p:sp>
    </p:spTree>
    <p:extLst>
      <p:ext uri="{BB962C8B-B14F-4D97-AF65-F5344CB8AC3E}">
        <p14:creationId xmlns:p14="http://schemas.microsoft.com/office/powerpoint/2010/main" val="31369855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17" name="Group 16"/>
          <p:cNvGrpSpPr/>
          <p:nvPr/>
        </p:nvGrpSpPr>
        <p:grpSpPr>
          <a:xfrm>
            <a:off x="-8467" y="-8468"/>
            <a:ext cx="9169805" cy="6874935"/>
            <a:chOff x="-8467" y="-8468"/>
            <a:chExt cx="9169805" cy="6874935"/>
          </a:xfrm>
        </p:grpSpPr>
        <p:sp>
          <p:nvSpPr>
            <p:cNvPr id="7" name="Freeform 6"/>
            <p:cNvSpPr/>
            <p:nvPr/>
          </p:nvSpPr>
          <p:spPr>
            <a:xfrm>
              <a:off x="-8467" y="4013200"/>
              <a:ext cx="457200" cy="2853267"/>
            </a:xfrm>
            <a:custGeom>
              <a:avLst/>
              <a:gdLst/>
              <a:ahLst/>
              <a:cxnLst/>
              <a:rect l="l" t="t" r="r" b="b"/>
              <a:pathLst>
                <a:path w="457200" h="2853267">
                  <a:moveTo>
                    <a:pt x="0" y="0"/>
                  </a:moveTo>
                  <a:lnTo>
                    <a:pt x="457200" y="2853267"/>
                  </a:lnTo>
                  <a:lnTo>
                    <a:pt x="0" y="2844800"/>
                  </a:lnTo>
                  <a:cubicBezTo>
                    <a:pt x="2822" y="1905000"/>
                    <a:pt x="5645" y="965200"/>
                    <a:pt x="0" y="0"/>
                  </a:cubicBez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8" name="Straight Connector 7"/>
            <p:cNvCxnSpPr/>
            <p:nvPr/>
          </p:nvCxnSpPr>
          <p:spPr>
            <a:xfrm flipV="1">
              <a:off x="5130830" y="4175605"/>
              <a:ext cx="4022475" cy="2682396"/>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a:off x="7042707"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10" name="Freeform 9"/>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10"/>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2" name="Freeform 11"/>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13" name="Freeform 12"/>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 name="Freeform 13"/>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5" name="Freeform 14"/>
            <p:cNvSpPr/>
            <p:nvPr/>
          </p:nvSpPr>
          <p:spPr>
            <a:xfrm>
              <a:off x="8077231"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16" name="Freeform 15"/>
            <p:cNvSpPr/>
            <p:nvPr/>
          </p:nvSpPr>
          <p:spPr>
            <a:xfrm>
              <a:off x="8060297"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09599" y="609600"/>
            <a:ext cx="6347713" cy="1320800"/>
          </a:xfrm>
          <a:prstGeom prst="rect">
            <a:avLst/>
          </a:prstGeom>
        </p:spPr>
        <p:txBody>
          <a:bodyPr vert="horz" lIns="91440" tIns="45720" rIns="91440" bIns="45720" rtlCol="0" anchor="t">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609599" y="2160590"/>
            <a:ext cx="6347714" cy="388077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5405258" y="6041363"/>
            <a:ext cx="684132"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EA6DE678-07D8-4D87-9DB9-23176B4CF4CA}" type="datetimeFigureOut">
              <a:rPr lang="ru-RU" smtClean="0"/>
              <a:t>19.10.2022</a:t>
            </a:fld>
            <a:endParaRPr lang="ru-RU"/>
          </a:p>
        </p:txBody>
      </p:sp>
      <p:sp>
        <p:nvSpPr>
          <p:cNvPr id="5" name="Footer Placeholder 4"/>
          <p:cNvSpPr>
            <a:spLocks noGrp="1"/>
          </p:cNvSpPr>
          <p:nvPr>
            <p:ph type="ftr" sz="quarter" idx="3"/>
          </p:nvPr>
        </p:nvSpPr>
        <p:spPr>
          <a:xfrm>
            <a:off x="609599" y="6041363"/>
            <a:ext cx="4622973"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ru-RU"/>
          </a:p>
        </p:txBody>
      </p:sp>
      <p:sp>
        <p:nvSpPr>
          <p:cNvPr id="6" name="Slide Number Placeholder 5"/>
          <p:cNvSpPr>
            <a:spLocks noGrp="1"/>
          </p:cNvSpPr>
          <p:nvPr>
            <p:ph type="sldNum" sz="quarter" idx="4"/>
          </p:nvPr>
        </p:nvSpPr>
        <p:spPr>
          <a:xfrm>
            <a:off x="6444676" y="6041363"/>
            <a:ext cx="512638" cy="365125"/>
          </a:xfrm>
          <a:prstGeom prst="rect">
            <a:avLst/>
          </a:prstGeom>
        </p:spPr>
        <p:txBody>
          <a:bodyPr vert="horz" lIns="91440" tIns="45720" rIns="91440" bIns="45720" rtlCol="0" anchor="ctr"/>
          <a:lstStyle>
            <a:lvl1pPr algn="r">
              <a:defRPr sz="900">
                <a:solidFill>
                  <a:schemeClr val="accent1"/>
                </a:solidFill>
              </a:defRPr>
            </a:lvl1pPr>
          </a:lstStyle>
          <a:p>
            <a:fld id="{38A6F256-568A-4C73-BC74-0B773A853CCF}" type="slidenum">
              <a:rPr lang="ru-RU" smtClean="0"/>
              <a:t>‹#›</a:t>
            </a:fld>
            <a:endParaRPr lang="ru-RU"/>
          </a:p>
        </p:txBody>
      </p:sp>
    </p:spTree>
    <p:extLst>
      <p:ext uri="{BB962C8B-B14F-4D97-AF65-F5344CB8AC3E}">
        <p14:creationId xmlns:p14="http://schemas.microsoft.com/office/powerpoint/2010/main" val="320575975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8" Type="http://schemas.openxmlformats.org/officeDocument/2006/relationships/image" Target="../media/image8.jpeg"/><Relationship Id="rId3" Type="http://schemas.openxmlformats.org/officeDocument/2006/relationships/image" Target="../media/image3.jpeg"/><Relationship Id="rId7" Type="http://schemas.openxmlformats.org/officeDocument/2006/relationships/image" Target="../media/image7.jpeg"/><Relationship Id="rId2" Type="http://schemas.openxmlformats.org/officeDocument/2006/relationships/image" Target="../media/image1.jpeg"/><Relationship Id="rId1" Type="http://schemas.openxmlformats.org/officeDocument/2006/relationships/slideLayout" Target="../slideLayouts/slideLayout2.xml"/><Relationship Id="rId6" Type="http://schemas.openxmlformats.org/officeDocument/2006/relationships/image" Target="../media/image6.jpeg"/><Relationship Id="rId5" Type="http://schemas.openxmlformats.org/officeDocument/2006/relationships/image" Target="../media/image5.jpeg"/><Relationship Id="rId10" Type="http://schemas.openxmlformats.org/officeDocument/2006/relationships/image" Target="../media/image2.jpeg"/><Relationship Id="rId4" Type="http://schemas.openxmlformats.org/officeDocument/2006/relationships/image" Target="../media/image4.jpeg"/><Relationship Id="rId9" Type="http://schemas.openxmlformats.org/officeDocument/2006/relationships/image" Target="../media/image9.jpeg"/></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6" descr="Божья коровка на листе"/>
          <p:cNvPicPr>
            <a:picLocks noChangeAspect="1" noChangeArrowheads="1"/>
          </p:cNvPicPr>
          <p:nvPr/>
        </p:nvPicPr>
        <p:blipFill rotWithShape="1">
          <a:blip r:embed="rId2"/>
          <a:srcRect l="11118" t="8802" r="11603" b="13919"/>
          <a:stretch/>
        </p:blipFill>
        <p:spPr bwMode="auto">
          <a:xfrm>
            <a:off x="107504" y="11088"/>
            <a:ext cx="1918629" cy="1918629"/>
          </a:xfrm>
          <a:prstGeom prst="rect">
            <a:avLst/>
          </a:prstGeom>
          <a:noFill/>
        </p:spPr>
      </p:pic>
      <p:sp>
        <p:nvSpPr>
          <p:cNvPr id="2" name="TextBox 1"/>
          <p:cNvSpPr txBox="1"/>
          <p:nvPr/>
        </p:nvSpPr>
        <p:spPr>
          <a:xfrm>
            <a:off x="827584" y="1556792"/>
            <a:ext cx="6552728" cy="4585871"/>
          </a:xfrm>
          <a:prstGeom prst="rect">
            <a:avLst/>
          </a:prstGeom>
          <a:noFill/>
        </p:spPr>
        <p:txBody>
          <a:bodyPr wrap="square" rtlCol="0">
            <a:spAutoFit/>
          </a:bodyPr>
          <a:lstStyle/>
          <a:p>
            <a:pPr algn="ctr"/>
            <a:r>
              <a:rPr lang="ru-RU" sz="3600" dirty="0" smtClean="0">
                <a:solidFill>
                  <a:schemeClr val="accent1">
                    <a:lumMod val="50000"/>
                  </a:schemeClr>
                </a:solidFill>
                <a:latin typeface="Times New Roman" panose="02020603050405020304" pitchFamily="18" charset="0"/>
                <a:cs typeface="Times New Roman" panose="02020603050405020304" pitchFamily="18" charset="0"/>
              </a:rPr>
              <a:t>Лучшие практики обучения карельскому, вепсскому и финскому языкам в общеобразовательных организациях</a:t>
            </a:r>
          </a:p>
          <a:p>
            <a:pPr algn="ctr"/>
            <a:endParaRPr lang="ru-RU" sz="1600" dirty="0" smtClean="0"/>
          </a:p>
          <a:p>
            <a:pPr algn="ctr"/>
            <a:endParaRPr lang="ru-RU" sz="1600" dirty="0" smtClean="0"/>
          </a:p>
          <a:p>
            <a:pPr algn="ctr"/>
            <a:r>
              <a:rPr lang="ru-RU" sz="2000" dirty="0" err="1" smtClean="0">
                <a:solidFill>
                  <a:schemeClr val="accent1">
                    <a:lumMod val="50000"/>
                  </a:schemeClr>
                </a:solidFill>
                <a:latin typeface="Times New Roman" panose="02020603050405020304" pitchFamily="18" charset="0"/>
                <a:cs typeface="Times New Roman" panose="02020603050405020304" pitchFamily="18" charset="0"/>
              </a:rPr>
              <a:t>Петрасова</a:t>
            </a:r>
            <a:r>
              <a:rPr lang="ru-RU" sz="2000" dirty="0" smtClean="0">
                <a:solidFill>
                  <a:schemeClr val="accent1">
                    <a:lumMod val="50000"/>
                  </a:schemeClr>
                </a:solidFill>
                <a:latin typeface="Times New Roman" panose="02020603050405020304" pitchFamily="18" charset="0"/>
                <a:cs typeface="Times New Roman" panose="02020603050405020304" pitchFamily="18" charset="0"/>
              </a:rPr>
              <a:t> Л.П., старший методист МБОУ КГО «СОШ №1 </a:t>
            </a:r>
            <a:r>
              <a:rPr lang="ru-RU" sz="2000" dirty="0" err="1" smtClean="0">
                <a:solidFill>
                  <a:schemeClr val="accent1">
                    <a:lumMod val="50000"/>
                  </a:schemeClr>
                </a:solidFill>
                <a:latin typeface="Times New Roman" panose="02020603050405020304" pitchFamily="18" charset="0"/>
                <a:cs typeface="Times New Roman" panose="02020603050405020304" pitchFamily="18" charset="0"/>
              </a:rPr>
              <a:t>им.Я.В.Ругоева</a:t>
            </a:r>
            <a:r>
              <a:rPr lang="ru-RU" sz="2000" dirty="0" smtClean="0">
                <a:solidFill>
                  <a:schemeClr val="accent1">
                    <a:lumMod val="50000"/>
                  </a:schemeClr>
                </a:solidFill>
                <a:latin typeface="Times New Roman" panose="02020603050405020304" pitchFamily="18" charset="0"/>
                <a:cs typeface="Times New Roman" panose="02020603050405020304" pitchFamily="18" charset="0"/>
              </a:rPr>
              <a:t>»</a:t>
            </a:r>
          </a:p>
          <a:p>
            <a:pPr algn="ctr"/>
            <a:r>
              <a:rPr lang="ru-RU" sz="2000" dirty="0" err="1" smtClean="0">
                <a:solidFill>
                  <a:schemeClr val="accent1">
                    <a:lumMod val="50000"/>
                  </a:schemeClr>
                </a:solidFill>
                <a:latin typeface="Times New Roman" panose="02020603050405020304" pitchFamily="18" charset="0"/>
                <a:cs typeface="Times New Roman" panose="02020603050405020304" pitchFamily="18" charset="0"/>
              </a:rPr>
              <a:t>Коростик</a:t>
            </a:r>
            <a:r>
              <a:rPr lang="ru-RU" sz="2000" dirty="0" smtClean="0">
                <a:solidFill>
                  <a:schemeClr val="accent1">
                    <a:lumMod val="50000"/>
                  </a:schemeClr>
                </a:solidFill>
                <a:latin typeface="Times New Roman" panose="02020603050405020304" pitchFamily="18" charset="0"/>
                <a:cs typeface="Times New Roman" panose="02020603050405020304" pitchFamily="18" charset="0"/>
              </a:rPr>
              <a:t> С.А., учитель музыки МБОУ КГО «СОШ №1 им. </a:t>
            </a:r>
            <a:r>
              <a:rPr lang="ru-RU" sz="2000" dirty="0" err="1" smtClean="0">
                <a:solidFill>
                  <a:schemeClr val="accent1">
                    <a:lumMod val="50000"/>
                  </a:schemeClr>
                </a:solidFill>
                <a:latin typeface="Times New Roman" panose="02020603050405020304" pitchFamily="18" charset="0"/>
                <a:cs typeface="Times New Roman" panose="02020603050405020304" pitchFamily="18" charset="0"/>
              </a:rPr>
              <a:t>Я.В.Ругоева</a:t>
            </a:r>
            <a:r>
              <a:rPr lang="ru-RU" sz="2000" dirty="0" smtClean="0">
                <a:solidFill>
                  <a:schemeClr val="accent1">
                    <a:lumMod val="50000"/>
                  </a:schemeClr>
                </a:solidFill>
                <a:latin typeface="Times New Roman" panose="02020603050405020304" pitchFamily="18" charset="0"/>
                <a:cs typeface="Times New Roman" panose="02020603050405020304" pitchFamily="18" charset="0"/>
              </a:rPr>
              <a:t>»   </a:t>
            </a:r>
            <a:endParaRPr lang="ru-RU" sz="1200" dirty="0" smtClean="0"/>
          </a:p>
        </p:txBody>
      </p:sp>
    </p:spTree>
    <p:extLst>
      <p:ext uri="{BB962C8B-B14F-4D97-AF65-F5344CB8AC3E}">
        <p14:creationId xmlns:p14="http://schemas.microsoft.com/office/powerpoint/2010/main" val="329960173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6" descr="Божья коровка на листе"/>
          <p:cNvPicPr>
            <a:picLocks noChangeAspect="1" noChangeArrowheads="1"/>
          </p:cNvPicPr>
          <p:nvPr/>
        </p:nvPicPr>
        <p:blipFill rotWithShape="1">
          <a:blip r:embed="rId2"/>
          <a:srcRect l="11118" t="8802" r="11603" b="13919"/>
          <a:stretch/>
        </p:blipFill>
        <p:spPr bwMode="auto">
          <a:xfrm>
            <a:off x="-10925" y="0"/>
            <a:ext cx="1656185" cy="1656185"/>
          </a:xfrm>
          <a:prstGeom prst="rect">
            <a:avLst/>
          </a:prstGeom>
          <a:noFill/>
        </p:spPr>
      </p:pic>
      <p:pic>
        <p:nvPicPr>
          <p:cNvPr id="6" name="Объект 5"/>
          <p:cNvPicPr>
            <a:picLocks noGrp="1" noChangeAspect="1"/>
          </p:cNvPicPr>
          <p:nvPr>
            <p:ph idx="1"/>
          </p:nvPr>
        </p:nvPicPr>
        <p:blipFill>
          <a:blip r:embed="rId3" cstate="print">
            <a:extLst>
              <a:ext uri="{28A0092B-C50C-407E-A947-70E740481C1C}">
                <a14:useLocalDpi xmlns:a14="http://schemas.microsoft.com/office/drawing/2010/main" val="0"/>
              </a:ext>
            </a:extLst>
          </a:blip>
          <a:stretch>
            <a:fillRect/>
          </a:stretch>
        </p:blipFill>
        <p:spPr>
          <a:xfrm>
            <a:off x="5209585" y="828092"/>
            <a:ext cx="1822044" cy="1367672"/>
          </a:xfrm>
        </p:spPr>
      </p:pic>
      <p:pic>
        <p:nvPicPr>
          <p:cNvPr id="7" name="Рисунок 6"/>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flipH="1">
            <a:off x="492492" y="1806800"/>
            <a:ext cx="1931851" cy="1450096"/>
          </a:xfrm>
          <a:prstGeom prst="rect">
            <a:avLst/>
          </a:prstGeom>
        </p:spPr>
      </p:pic>
      <p:pic>
        <p:nvPicPr>
          <p:cNvPr id="8" name="Рисунок 7"/>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492491" y="3517713"/>
            <a:ext cx="1931851" cy="1301718"/>
          </a:xfrm>
          <a:prstGeom prst="rect">
            <a:avLst/>
          </a:prstGeom>
        </p:spPr>
      </p:pic>
      <p:pic>
        <p:nvPicPr>
          <p:cNvPr id="9" name="Рисунок 8"/>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2701888" y="260647"/>
            <a:ext cx="2230152" cy="1672613"/>
          </a:xfrm>
          <a:prstGeom prst="rect">
            <a:avLst/>
          </a:prstGeom>
        </p:spPr>
      </p:pic>
      <p:pic>
        <p:nvPicPr>
          <p:cNvPr id="10" name="Рисунок 9"/>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492491" y="5080248"/>
            <a:ext cx="1931851" cy="1448889"/>
          </a:xfrm>
          <a:prstGeom prst="rect">
            <a:avLst/>
          </a:prstGeom>
        </p:spPr>
      </p:pic>
      <p:pic>
        <p:nvPicPr>
          <p:cNvPr id="11" name="Рисунок 10"/>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5313438" y="2518822"/>
            <a:ext cx="1767924" cy="1997782"/>
          </a:xfrm>
          <a:prstGeom prst="rect">
            <a:avLst/>
          </a:prstGeom>
        </p:spPr>
      </p:pic>
      <p:pic>
        <p:nvPicPr>
          <p:cNvPr id="2" name="Рисунок 1"/>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2785287" y="2395795"/>
            <a:ext cx="2160239" cy="3429096"/>
          </a:xfrm>
          <a:prstGeom prst="rect">
            <a:avLst/>
          </a:prstGeom>
        </p:spPr>
      </p:pic>
      <p:pic>
        <p:nvPicPr>
          <p:cNvPr id="12" name="Picture 10" descr="Практика. Рисуем божью коровку. • CorelDRAW • limonmalina.com"/>
          <p:cNvPicPr>
            <a:picLocks noChangeAspect="1" noChangeArrowheads="1"/>
          </p:cNvPicPr>
          <p:nvPr/>
        </p:nvPicPr>
        <p:blipFill>
          <a:blip r:embed="rId10"/>
          <a:srcRect/>
          <a:stretch>
            <a:fillRect/>
          </a:stretch>
        </p:blipFill>
        <p:spPr bwMode="auto">
          <a:xfrm>
            <a:off x="5284838" y="4796475"/>
            <a:ext cx="1913894" cy="1338105"/>
          </a:xfrm>
          <a:prstGeom prst="rect">
            <a:avLst/>
          </a:prstGeom>
          <a:noFill/>
        </p:spPr>
      </p:pic>
    </p:spTree>
    <p:extLst>
      <p:ext uri="{BB962C8B-B14F-4D97-AF65-F5344CB8AC3E}">
        <p14:creationId xmlns:p14="http://schemas.microsoft.com/office/powerpoint/2010/main" val="338138523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6" descr="Божья коровка на листе"/>
          <p:cNvPicPr>
            <a:picLocks noChangeAspect="1" noChangeArrowheads="1"/>
          </p:cNvPicPr>
          <p:nvPr/>
        </p:nvPicPr>
        <p:blipFill rotWithShape="1">
          <a:blip r:embed="rId2"/>
          <a:srcRect l="11118" t="8802" r="11603" b="13919"/>
          <a:stretch/>
        </p:blipFill>
        <p:spPr bwMode="auto">
          <a:xfrm>
            <a:off x="46202" y="0"/>
            <a:ext cx="1656185" cy="1656185"/>
          </a:xfrm>
          <a:prstGeom prst="rect">
            <a:avLst/>
          </a:prstGeom>
          <a:noFill/>
        </p:spPr>
      </p:pic>
      <p:sp>
        <p:nvSpPr>
          <p:cNvPr id="7" name="Заголовок 6"/>
          <p:cNvSpPr>
            <a:spLocks noGrp="1"/>
          </p:cNvSpPr>
          <p:nvPr>
            <p:ph type="title"/>
          </p:nvPr>
        </p:nvSpPr>
        <p:spPr>
          <a:xfrm>
            <a:off x="467544" y="1844824"/>
            <a:ext cx="6840760" cy="3384376"/>
          </a:xfrm>
        </p:spPr>
        <p:txBody>
          <a:bodyPr>
            <a:noAutofit/>
          </a:bodyPr>
          <a:lstStyle/>
          <a:p>
            <a:pPr algn="ctr"/>
            <a:r>
              <a:rPr lang="ru-RU" dirty="0">
                <a:solidFill>
                  <a:schemeClr val="tx1"/>
                </a:solidFill>
              </a:rPr>
              <a:t/>
            </a:r>
            <a:br>
              <a:rPr lang="ru-RU" dirty="0">
                <a:solidFill>
                  <a:schemeClr val="tx1"/>
                </a:solidFill>
              </a:rPr>
            </a:br>
            <a:r>
              <a:rPr lang="ru-RU" sz="3200" dirty="0" smtClean="0">
                <a:solidFill>
                  <a:schemeClr val="accent1">
                    <a:lumMod val="50000"/>
                  </a:schemeClr>
                </a:solidFill>
                <a:latin typeface="Times New Roman" panose="02020603050405020304" pitchFamily="18" charset="0"/>
                <a:cs typeface="Times New Roman" panose="02020603050405020304" pitchFamily="18" charset="0"/>
              </a:rPr>
              <a:t>Вокальная студия на финском языке «</a:t>
            </a:r>
            <a:r>
              <a:rPr lang="fi-FI" sz="3200" dirty="0" smtClean="0">
                <a:solidFill>
                  <a:schemeClr val="accent1">
                    <a:lumMod val="50000"/>
                  </a:schemeClr>
                </a:solidFill>
                <a:latin typeface="Times New Roman" panose="02020603050405020304" pitchFamily="18" charset="0"/>
                <a:cs typeface="Times New Roman" panose="02020603050405020304" pitchFamily="18" charset="0"/>
              </a:rPr>
              <a:t>Leppäkerttu</a:t>
            </a:r>
            <a:r>
              <a:rPr lang="ru-RU" sz="3200" dirty="0" smtClean="0">
                <a:solidFill>
                  <a:schemeClr val="accent1">
                    <a:lumMod val="50000"/>
                  </a:schemeClr>
                </a:solidFill>
                <a:latin typeface="Times New Roman" panose="02020603050405020304" pitchFamily="18" charset="0"/>
                <a:cs typeface="Times New Roman" panose="02020603050405020304" pitchFamily="18" charset="0"/>
              </a:rPr>
              <a:t>»</a:t>
            </a:r>
            <a:r>
              <a:rPr lang="fi-FI" sz="3200" dirty="0" smtClean="0">
                <a:solidFill>
                  <a:schemeClr val="accent1">
                    <a:lumMod val="50000"/>
                  </a:schemeClr>
                </a:solidFill>
                <a:latin typeface="Times New Roman" panose="02020603050405020304" pitchFamily="18" charset="0"/>
                <a:cs typeface="Times New Roman" panose="02020603050405020304" pitchFamily="18" charset="0"/>
              </a:rPr>
              <a:t/>
            </a:r>
            <a:br>
              <a:rPr lang="fi-FI" sz="3200" dirty="0" smtClean="0">
                <a:solidFill>
                  <a:schemeClr val="accent1">
                    <a:lumMod val="50000"/>
                  </a:schemeClr>
                </a:solidFill>
                <a:latin typeface="Times New Roman" panose="02020603050405020304" pitchFamily="18" charset="0"/>
                <a:cs typeface="Times New Roman" panose="02020603050405020304" pitchFamily="18" charset="0"/>
              </a:rPr>
            </a:br>
            <a:r>
              <a:rPr lang="ru-RU" sz="3200" dirty="0" smtClean="0">
                <a:solidFill>
                  <a:schemeClr val="accent1">
                    <a:lumMod val="50000"/>
                  </a:schemeClr>
                </a:solidFill>
                <a:latin typeface="Times New Roman" panose="02020603050405020304" pitchFamily="18" charset="0"/>
                <a:cs typeface="Times New Roman" panose="02020603050405020304" pitchFamily="18" charset="0"/>
              </a:rPr>
              <a:t>для учащихся 2-4 классов</a:t>
            </a:r>
            <a:endParaRPr lang="ru-RU" sz="3200" dirty="0">
              <a:solidFill>
                <a:schemeClr val="accent1">
                  <a:lumMod val="50000"/>
                </a:schemeClr>
              </a:solidFill>
              <a:latin typeface="Times New Roman" panose="02020603050405020304" pitchFamily="18" charset="0"/>
              <a:cs typeface="Times New Roman" panose="02020603050405020304" pitchFamily="18" charset="0"/>
            </a:endParaRPr>
          </a:p>
        </p:txBody>
      </p:sp>
      <p:pic>
        <p:nvPicPr>
          <p:cNvPr id="6" name="Picture 10" descr="Практика. Рисуем божью коровку. • CorelDRAW • limonmalina.com"/>
          <p:cNvPicPr>
            <a:picLocks noChangeAspect="1" noChangeArrowheads="1"/>
          </p:cNvPicPr>
          <p:nvPr/>
        </p:nvPicPr>
        <p:blipFill>
          <a:blip r:embed="rId3"/>
          <a:srcRect/>
          <a:stretch>
            <a:fillRect/>
          </a:stretch>
        </p:blipFill>
        <p:spPr bwMode="auto">
          <a:xfrm>
            <a:off x="3995936" y="4077072"/>
            <a:ext cx="2780816" cy="1944216"/>
          </a:xfrm>
          <a:prstGeom prst="rect">
            <a:avLst/>
          </a:prstGeom>
          <a:noFill/>
        </p:spPr>
      </p:pic>
    </p:spTree>
    <p:extLst>
      <p:ext uri="{BB962C8B-B14F-4D97-AF65-F5344CB8AC3E}">
        <p14:creationId xmlns:p14="http://schemas.microsoft.com/office/powerpoint/2010/main" val="119406882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6" descr="Божья коровка на листе"/>
          <p:cNvPicPr>
            <a:picLocks noChangeAspect="1" noChangeArrowheads="1"/>
          </p:cNvPicPr>
          <p:nvPr/>
        </p:nvPicPr>
        <p:blipFill rotWithShape="1">
          <a:blip r:embed="rId2"/>
          <a:srcRect l="11118" t="8802" r="11603" b="13919"/>
          <a:stretch/>
        </p:blipFill>
        <p:spPr bwMode="auto">
          <a:xfrm>
            <a:off x="0" y="0"/>
            <a:ext cx="1656185" cy="1656185"/>
          </a:xfrm>
          <a:prstGeom prst="rect">
            <a:avLst/>
          </a:prstGeom>
          <a:noFill/>
        </p:spPr>
      </p:pic>
      <p:sp>
        <p:nvSpPr>
          <p:cNvPr id="2" name="Заголовок 1"/>
          <p:cNvSpPr>
            <a:spLocks noGrp="1"/>
          </p:cNvSpPr>
          <p:nvPr>
            <p:ph type="title"/>
          </p:nvPr>
        </p:nvSpPr>
        <p:spPr>
          <a:xfrm>
            <a:off x="805517" y="1484784"/>
            <a:ext cx="6932367" cy="4218801"/>
          </a:xfrm>
        </p:spPr>
        <p:txBody>
          <a:bodyPr>
            <a:normAutofit fontScale="90000"/>
          </a:bodyPr>
          <a:lstStyle/>
          <a:p>
            <a:r>
              <a:rPr lang="ru-RU" sz="3100" dirty="0">
                <a:solidFill>
                  <a:schemeClr val="accent1">
                    <a:lumMod val="50000"/>
                  </a:schemeClr>
                </a:solidFill>
                <a:latin typeface="Times New Roman" panose="02020603050405020304" pitchFamily="18" charset="0"/>
                <a:cs typeface="Times New Roman" panose="02020603050405020304" pitchFamily="18" charset="0"/>
              </a:rPr>
              <a:t>Цель: </a:t>
            </a:r>
            <a:r>
              <a:rPr lang="ru-RU" sz="3100" b="1" dirty="0" smtClean="0">
                <a:solidFill>
                  <a:schemeClr val="accent1">
                    <a:lumMod val="50000"/>
                  </a:schemeClr>
                </a:solidFill>
                <a:latin typeface="Times New Roman" panose="02020603050405020304" pitchFamily="18" charset="0"/>
                <a:cs typeface="Times New Roman" panose="02020603050405020304" pitchFamily="18" charset="0"/>
              </a:rPr>
              <a:t/>
            </a:r>
            <a:br>
              <a:rPr lang="ru-RU" sz="3100" b="1" dirty="0" smtClean="0">
                <a:solidFill>
                  <a:schemeClr val="accent1">
                    <a:lumMod val="50000"/>
                  </a:schemeClr>
                </a:solidFill>
                <a:latin typeface="Times New Roman" panose="02020603050405020304" pitchFamily="18" charset="0"/>
                <a:cs typeface="Times New Roman" panose="02020603050405020304" pitchFamily="18" charset="0"/>
              </a:rPr>
            </a:br>
            <a:r>
              <a:rPr lang="ru-RU" sz="2000" dirty="0" smtClean="0">
                <a:solidFill>
                  <a:schemeClr val="accent1">
                    <a:lumMod val="50000"/>
                  </a:schemeClr>
                </a:solidFill>
                <a:latin typeface="Times New Roman" panose="02020603050405020304" pitchFamily="18" charset="0"/>
                <a:cs typeface="Times New Roman" panose="02020603050405020304" pitchFamily="18" charset="0"/>
              </a:rPr>
              <a:t>формирование </a:t>
            </a:r>
            <a:r>
              <a:rPr lang="ru-RU" sz="2000" dirty="0" err="1">
                <a:solidFill>
                  <a:schemeClr val="accent1">
                    <a:lumMod val="50000"/>
                  </a:schemeClr>
                </a:solidFill>
                <a:latin typeface="Times New Roman" panose="02020603050405020304" pitchFamily="18" charset="0"/>
                <a:cs typeface="Times New Roman" panose="02020603050405020304" pitchFamily="18" charset="0"/>
              </a:rPr>
              <a:t>этномузыкальной</a:t>
            </a:r>
            <a:r>
              <a:rPr lang="ru-RU" sz="2000" dirty="0">
                <a:solidFill>
                  <a:schemeClr val="accent1">
                    <a:lumMod val="50000"/>
                  </a:schemeClr>
                </a:solidFill>
                <a:latin typeface="Times New Roman" panose="02020603050405020304" pitchFamily="18" charset="0"/>
                <a:cs typeface="Times New Roman" panose="02020603050405020304" pitchFamily="18" charset="0"/>
              </a:rPr>
              <a:t> культуры обучающихся  в рамках реализации проекта «</a:t>
            </a:r>
            <a:r>
              <a:rPr lang="ru-RU" sz="2000" dirty="0" err="1">
                <a:solidFill>
                  <a:schemeClr val="accent1">
                    <a:lumMod val="50000"/>
                  </a:schemeClr>
                </a:solidFill>
                <a:latin typeface="Times New Roman" panose="02020603050405020304" pitchFamily="18" charset="0"/>
                <a:cs typeface="Times New Roman" panose="02020603050405020304" pitchFamily="18" charset="0"/>
              </a:rPr>
              <a:t>Этноkoulu</a:t>
            </a:r>
            <a:r>
              <a:rPr lang="ru-RU" sz="2000" dirty="0">
                <a:solidFill>
                  <a:schemeClr val="accent1">
                    <a:lumMod val="50000"/>
                  </a:schemeClr>
                </a:solidFill>
                <a:latin typeface="Times New Roman" panose="02020603050405020304" pitchFamily="18" charset="0"/>
                <a:cs typeface="Times New Roman" panose="02020603050405020304" pitchFamily="18" charset="0"/>
              </a:rPr>
              <a:t> как центр этнокультурного образования и воспитания  обучающихся» (подпрограмма «Этнокультурная  музыкальная образовательная среда»).</a:t>
            </a:r>
            <a:br>
              <a:rPr lang="ru-RU" sz="2000" dirty="0">
                <a:solidFill>
                  <a:schemeClr val="accent1">
                    <a:lumMod val="50000"/>
                  </a:schemeClr>
                </a:solidFill>
                <a:latin typeface="Times New Roman" panose="02020603050405020304" pitchFamily="18" charset="0"/>
                <a:cs typeface="Times New Roman" panose="02020603050405020304" pitchFamily="18" charset="0"/>
              </a:rPr>
            </a:br>
            <a:r>
              <a:rPr lang="ru-RU" sz="2000" dirty="0">
                <a:solidFill>
                  <a:schemeClr val="accent1">
                    <a:lumMod val="50000"/>
                  </a:schemeClr>
                </a:solidFill>
                <a:latin typeface="Times New Roman" panose="02020603050405020304" pitchFamily="18" charset="0"/>
                <a:cs typeface="Times New Roman" panose="02020603050405020304" pitchFamily="18" charset="0"/>
              </a:rPr>
              <a:t> </a:t>
            </a:r>
            <a:r>
              <a:rPr lang="ru-RU" sz="3100" dirty="0" smtClean="0">
                <a:solidFill>
                  <a:schemeClr val="accent1">
                    <a:lumMod val="50000"/>
                  </a:schemeClr>
                </a:solidFill>
                <a:latin typeface="Times New Roman" panose="02020603050405020304" pitchFamily="18" charset="0"/>
                <a:cs typeface="Times New Roman" panose="02020603050405020304" pitchFamily="18" charset="0"/>
              </a:rPr>
              <a:t>Задачи</a:t>
            </a:r>
            <a:r>
              <a:rPr lang="ru-RU" sz="3100" dirty="0">
                <a:solidFill>
                  <a:schemeClr val="accent1">
                    <a:lumMod val="50000"/>
                  </a:schemeClr>
                </a:solidFill>
                <a:latin typeface="Times New Roman" panose="02020603050405020304" pitchFamily="18" charset="0"/>
                <a:cs typeface="Times New Roman" panose="02020603050405020304" pitchFamily="18" charset="0"/>
              </a:rPr>
              <a:t>:</a:t>
            </a:r>
            <a:r>
              <a:rPr lang="ru-RU" sz="2000" dirty="0">
                <a:solidFill>
                  <a:schemeClr val="accent1">
                    <a:lumMod val="50000"/>
                  </a:schemeClr>
                </a:solidFill>
                <a:latin typeface="Times New Roman" panose="02020603050405020304" pitchFamily="18" charset="0"/>
                <a:cs typeface="Times New Roman" panose="02020603050405020304" pitchFamily="18" charset="0"/>
              </a:rPr>
              <a:t/>
            </a:r>
            <a:br>
              <a:rPr lang="ru-RU" sz="2000" dirty="0">
                <a:solidFill>
                  <a:schemeClr val="accent1">
                    <a:lumMod val="50000"/>
                  </a:schemeClr>
                </a:solidFill>
                <a:latin typeface="Times New Roman" panose="02020603050405020304" pitchFamily="18" charset="0"/>
                <a:cs typeface="Times New Roman" panose="02020603050405020304" pitchFamily="18" charset="0"/>
              </a:rPr>
            </a:br>
            <a:r>
              <a:rPr lang="ru-RU" sz="2000" dirty="0">
                <a:solidFill>
                  <a:schemeClr val="accent1">
                    <a:lumMod val="50000"/>
                  </a:schemeClr>
                </a:solidFill>
                <a:latin typeface="Times New Roman" panose="02020603050405020304" pitchFamily="18" charset="0"/>
                <a:cs typeface="Times New Roman" panose="02020603050405020304" pitchFamily="18" charset="0"/>
              </a:rPr>
              <a:t>1.Пробудить  в детях положительные эмоции и  эстетические чувства к национальному, духовному и культурному наследию своего народа.</a:t>
            </a:r>
            <a:br>
              <a:rPr lang="ru-RU" sz="2000" dirty="0">
                <a:solidFill>
                  <a:schemeClr val="accent1">
                    <a:lumMod val="50000"/>
                  </a:schemeClr>
                </a:solidFill>
                <a:latin typeface="Times New Roman" panose="02020603050405020304" pitchFamily="18" charset="0"/>
                <a:cs typeface="Times New Roman" panose="02020603050405020304" pitchFamily="18" charset="0"/>
              </a:rPr>
            </a:br>
            <a:r>
              <a:rPr lang="ru-RU" sz="2000" dirty="0">
                <a:solidFill>
                  <a:schemeClr val="accent1">
                    <a:lumMod val="50000"/>
                  </a:schemeClr>
                </a:solidFill>
                <a:latin typeface="Times New Roman" panose="02020603050405020304" pitchFamily="18" charset="0"/>
                <a:cs typeface="Times New Roman" panose="02020603050405020304" pitchFamily="18" charset="0"/>
              </a:rPr>
              <a:t>2. Развивать фонематический слух, память и  воображение.</a:t>
            </a:r>
            <a:br>
              <a:rPr lang="ru-RU" sz="2000" dirty="0">
                <a:solidFill>
                  <a:schemeClr val="accent1">
                    <a:lumMod val="50000"/>
                  </a:schemeClr>
                </a:solidFill>
                <a:latin typeface="Times New Roman" panose="02020603050405020304" pitchFamily="18" charset="0"/>
                <a:cs typeface="Times New Roman" panose="02020603050405020304" pitchFamily="18" charset="0"/>
              </a:rPr>
            </a:br>
            <a:r>
              <a:rPr lang="ru-RU" sz="2000" dirty="0">
                <a:solidFill>
                  <a:schemeClr val="accent1">
                    <a:lumMod val="50000"/>
                  </a:schemeClr>
                </a:solidFill>
                <a:latin typeface="Times New Roman" panose="02020603050405020304" pitchFamily="18" charset="0"/>
                <a:cs typeface="Times New Roman" panose="02020603050405020304" pitchFamily="18" charset="0"/>
              </a:rPr>
              <a:t>3.  Прививать любовь к  изучению финского  языка средствами музыки.</a:t>
            </a:r>
            <a:br>
              <a:rPr lang="ru-RU" sz="2000" dirty="0">
                <a:solidFill>
                  <a:schemeClr val="accent1">
                    <a:lumMod val="50000"/>
                  </a:schemeClr>
                </a:solidFill>
                <a:latin typeface="Times New Roman" panose="02020603050405020304" pitchFamily="18" charset="0"/>
                <a:cs typeface="Times New Roman" panose="02020603050405020304" pitchFamily="18" charset="0"/>
              </a:rPr>
            </a:br>
            <a:r>
              <a:rPr lang="ru-RU" sz="2000" dirty="0">
                <a:solidFill>
                  <a:schemeClr val="accent1">
                    <a:lumMod val="50000"/>
                  </a:schemeClr>
                </a:solidFill>
                <a:latin typeface="Times New Roman" panose="02020603050405020304" pitchFamily="18" charset="0"/>
                <a:cs typeface="Times New Roman" panose="02020603050405020304" pitchFamily="18" charset="0"/>
              </a:rPr>
              <a:t>4. Воспитывать дружеские, доброжелательные отношения между детьми, понимание и уважение к культуре страны изучаемого языка.</a:t>
            </a:r>
            <a:r>
              <a:rPr lang="ru-RU" sz="2000" dirty="0">
                <a:solidFill>
                  <a:schemeClr val="tx1"/>
                </a:solidFill>
              </a:rPr>
              <a:t/>
            </a:r>
            <a:br>
              <a:rPr lang="ru-RU" sz="2000" dirty="0">
                <a:solidFill>
                  <a:schemeClr val="tx1"/>
                </a:solidFill>
              </a:rPr>
            </a:br>
            <a:endParaRPr lang="ru-RU" sz="2000" dirty="0">
              <a:solidFill>
                <a:schemeClr val="tx1"/>
              </a:solidFill>
            </a:endParaRPr>
          </a:p>
        </p:txBody>
      </p:sp>
    </p:spTree>
    <p:extLst>
      <p:ext uri="{BB962C8B-B14F-4D97-AF65-F5344CB8AC3E}">
        <p14:creationId xmlns:p14="http://schemas.microsoft.com/office/powerpoint/2010/main" val="372674939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6" descr="Божья коровка на листе"/>
          <p:cNvPicPr>
            <a:picLocks noChangeAspect="1" noChangeArrowheads="1"/>
          </p:cNvPicPr>
          <p:nvPr/>
        </p:nvPicPr>
        <p:blipFill rotWithShape="1">
          <a:blip r:embed="rId2"/>
          <a:srcRect l="11118" t="8802" r="11603" b="13919"/>
          <a:stretch/>
        </p:blipFill>
        <p:spPr bwMode="auto">
          <a:xfrm>
            <a:off x="107504" y="0"/>
            <a:ext cx="1728192" cy="1728192"/>
          </a:xfrm>
          <a:prstGeom prst="rect">
            <a:avLst/>
          </a:prstGeom>
          <a:noFill/>
        </p:spPr>
      </p:pic>
      <p:sp>
        <p:nvSpPr>
          <p:cNvPr id="2" name="Заголовок 1"/>
          <p:cNvSpPr>
            <a:spLocks noGrp="1"/>
          </p:cNvSpPr>
          <p:nvPr>
            <p:ph type="title"/>
          </p:nvPr>
        </p:nvSpPr>
        <p:spPr>
          <a:xfrm>
            <a:off x="395536" y="2492896"/>
            <a:ext cx="7056784" cy="3456384"/>
          </a:xfrm>
        </p:spPr>
        <p:txBody>
          <a:bodyPr>
            <a:normAutofit fontScale="90000"/>
          </a:bodyPr>
          <a:lstStyle/>
          <a:p>
            <a:r>
              <a:rPr lang="ru-RU" sz="2000" dirty="0" smtClean="0">
                <a:solidFill>
                  <a:schemeClr val="accent1">
                    <a:lumMod val="50000"/>
                  </a:schemeClr>
                </a:solidFill>
                <a:latin typeface="Times New Roman" panose="02020603050405020304" pitchFamily="18" charset="0"/>
                <a:cs typeface="Times New Roman" panose="02020603050405020304" pitchFamily="18" charset="0"/>
              </a:rPr>
              <a:t>Хоровое</a:t>
            </a:r>
            <a:r>
              <a:rPr lang="fi-FI" sz="2000" dirty="0" smtClean="0">
                <a:solidFill>
                  <a:schemeClr val="accent1">
                    <a:lumMod val="50000"/>
                  </a:schemeClr>
                </a:solidFill>
                <a:latin typeface="Times New Roman" panose="02020603050405020304" pitchFamily="18" charset="0"/>
                <a:cs typeface="Times New Roman" panose="02020603050405020304" pitchFamily="18" charset="0"/>
              </a:rPr>
              <a:t> </a:t>
            </a:r>
            <a:r>
              <a:rPr lang="ru-RU" sz="2000" dirty="0" smtClean="0">
                <a:solidFill>
                  <a:schemeClr val="accent1">
                    <a:lumMod val="50000"/>
                  </a:schemeClr>
                </a:solidFill>
                <a:latin typeface="Times New Roman" panose="02020603050405020304" pitchFamily="18" charset="0"/>
                <a:cs typeface="Times New Roman" panose="02020603050405020304" pitchFamily="18" charset="0"/>
              </a:rPr>
              <a:t>и ансамблевое  пение</a:t>
            </a:r>
            <a:br>
              <a:rPr lang="ru-RU" sz="2000" dirty="0" smtClean="0">
                <a:solidFill>
                  <a:schemeClr val="accent1">
                    <a:lumMod val="50000"/>
                  </a:schemeClr>
                </a:solidFill>
                <a:latin typeface="Times New Roman" panose="02020603050405020304" pitchFamily="18" charset="0"/>
                <a:cs typeface="Times New Roman" panose="02020603050405020304" pitchFamily="18" charset="0"/>
              </a:rPr>
            </a:br>
            <a:r>
              <a:rPr lang="ru-RU" sz="2000" dirty="0" smtClean="0">
                <a:solidFill>
                  <a:schemeClr val="accent1">
                    <a:lumMod val="50000"/>
                  </a:schemeClr>
                </a:solidFill>
                <a:latin typeface="Times New Roman" panose="02020603050405020304" pitchFamily="18" charset="0"/>
                <a:cs typeface="Times New Roman" panose="02020603050405020304" pitchFamily="18" charset="0"/>
              </a:rPr>
              <a:t>Музыкально-ритмические движения</a:t>
            </a:r>
            <a:br>
              <a:rPr lang="ru-RU" sz="2000" dirty="0" smtClean="0">
                <a:solidFill>
                  <a:schemeClr val="accent1">
                    <a:lumMod val="50000"/>
                  </a:schemeClr>
                </a:solidFill>
                <a:latin typeface="Times New Roman" panose="02020603050405020304" pitchFamily="18" charset="0"/>
                <a:cs typeface="Times New Roman" panose="02020603050405020304" pitchFamily="18" charset="0"/>
              </a:rPr>
            </a:br>
            <a:r>
              <a:rPr lang="ru-RU" sz="2000" dirty="0" err="1" smtClean="0">
                <a:solidFill>
                  <a:schemeClr val="accent1">
                    <a:lumMod val="50000"/>
                  </a:schemeClr>
                </a:solidFill>
                <a:latin typeface="Times New Roman" panose="02020603050405020304" pitchFamily="18" charset="0"/>
                <a:cs typeface="Times New Roman" panose="02020603050405020304" pitchFamily="18" charset="0"/>
              </a:rPr>
              <a:t>Инсценирование</a:t>
            </a:r>
            <a:r>
              <a:rPr lang="ru-RU" sz="2000" dirty="0" smtClean="0">
                <a:solidFill>
                  <a:schemeClr val="accent1">
                    <a:lumMod val="50000"/>
                  </a:schemeClr>
                </a:solidFill>
                <a:latin typeface="Times New Roman" panose="02020603050405020304" pitchFamily="18" charset="0"/>
                <a:cs typeface="Times New Roman" panose="02020603050405020304" pitchFamily="18" charset="0"/>
              </a:rPr>
              <a:t> песен</a:t>
            </a:r>
            <a:br>
              <a:rPr lang="ru-RU" sz="2000" dirty="0" smtClean="0">
                <a:solidFill>
                  <a:schemeClr val="accent1">
                    <a:lumMod val="50000"/>
                  </a:schemeClr>
                </a:solidFill>
                <a:latin typeface="Times New Roman" panose="02020603050405020304" pitchFamily="18" charset="0"/>
                <a:cs typeface="Times New Roman" panose="02020603050405020304" pitchFamily="18" charset="0"/>
              </a:rPr>
            </a:br>
            <a:r>
              <a:rPr lang="ru-RU" sz="2000" dirty="0" smtClean="0">
                <a:solidFill>
                  <a:schemeClr val="accent1">
                    <a:lumMod val="50000"/>
                  </a:schemeClr>
                </a:solidFill>
                <a:latin typeface="Times New Roman" panose="02020603050405020304" pitchFamily="18" charset="0"/>
                <a:cs typeface="Times New Roman" panose="02020603050405020304" pitchFamily="18" charset="0"/>
              </a:rPr>
              <a:t>Импровизации (речевая, вокальная, ритмическая, пластическая)</a:t>
            </a:r>
            <a:br>
              <a:rPr lang="ru-RU" sz="2000" dirty="0" smtClean="0">
                <a:solidFill>
                  <a:schemeClr val="accent1">
                    <a:lumMod val="50000"/>
                  </a:schemeClr>
                </a:solidFill>
                <a:latin typeface="Times New Roman" panose="02020603050405020304" pitchFamily="18" charset="0"/>
                <a:cs typeface="Times New Roman" panose="02020603050405020304" pitchFamily="18" charset="0"/>
              </a:rPr>
            </a:br>
            <a:r>
              <a:rPr lang="ru-RU" sz="2000" dirty="0" smtClean="0">
                <a:solidFill>
                  <a:schemeClr val="accent1">
                    <a:lumMod val="50000"/>
                  </a:schemeClr>
                </a:solidFill>
                <a:latin typeface="Times New Roman" panose="02020603050405020304" pitchFamily="18" charset="0"/>
                <a:cs typeface="Times New Roman" panose="02020603050405020304" pitchFamily="18" charset="0"/>
              </a:rPr>
              <a:t>Игра</a:t>
            </a:r>
            <a:br>
              <a:rPr lang="ru-RU" sz="2000" dirty="0" smtClean="0">
                <a:solidFill>
                  <a:schemeClr val="accent1">
                    <a:lumMod val="50000"/>
                  </a:schemeClr>
                </a:solidFill>
                <a:latin typeface="Times New Roman" panose="02020603050405020304" pitchFamily="18" charset="0"/>
                <a:cs typeface="Times New Roman" panose="02020603050405020304" pitchFamily="18" charset="0"/>
              </a:rPr>
            </a:br>
            <a:r>
              <a:rPr lang="ru-RU" sz="2000" dirty="0" smtClean="0">
                <a:solidFill>
                  <a:schemeClr val="accent1">
                    <a:lumMod val="50000"/>
                  </a:schemeClr>
                </a:solidFill>
                <a:latin typeface="Times New Roman" panose="02020603050405020304" pitchFamily="18" charset="0"/>
                <a:cs typeface="Times New Roman" panose="02020603050405020304" pitchFamily="18" charset="0"/>
              </a:rPr>
              <a:t>Исполнение народных танцев и хороводов</a:t>
            </a:r>
            <a:br>
              <a:rPr lang="ru-RU" sz="2000" dirty="0" smtClean="0">
                <a:solidFill>
                  <a:schemeClr val="accent1">
                    <a:lumMod val="50000"/>
                  </a:schemeClr>
                </a:solidFill>
                <a:latin typeface="Times New Roman" panose="02020603050405020304" pitchFamily="18" charset="0"/>
                <a:cs typeface="Times New Roman" panose="02020603050405020304" pitchFamily="18" charset="0"/>
              </a:rPr>
            </a:br>
            <a:r>
              <a:rPr lang="ru-RU" sz="2000" dirty="0" smtClean="0">
                <a:solidFill>
                  <a:schemeClr val="accent1">
                    <a:lumMod val="50000"/>
                  </a:schemeClr>
                </a:solidFill>
                <a:latin typeface="Times New Roman" panose="02020603050405020304" pitchFamily="18" charset="0"/>
                <a:cs typeface="Times New Roman" panose="02020603050405020304" pitchFamily="18" charset="0"/>
              </a:rPr>
              <a:t>Игра на музыкальных инструментах</a:t>
            </a:r>
            <a:br>
              <a:rPr lang="ru-RU" sz="2000" dirty="0" smtClean="0">
                <a:solidFill>
                  <a:schemeClr val="accent1">
                    <a:lumMod val="50000"/>
                  </a:schemeClr>
                </a:solidFill>
                <a:latin typeface="Times New Roman" panose="02020603050405020304" pitchFamily="18" charset="0"/>
                <a:cs typeface="Times New Roman" panose="02020603050405020304" pitchFamily="18" charset="0"/>
              </a:rPr>
            </a:br>
            <a:r>
              <a:rPr lang="ru-RU" sz="2000" dirty="0" smtClean="0">
                <a:solidFill>
                  <a:schemeClr val="accent1">
                    <a:lumMod val="50000"/>
                  </a:schemeClr>
                </a:solidFill>
                <a:latin typeface="Times New Roman" panose="02020603050405020304" pitchFamily="18" charset="0"/>
                <a:cs typeface="Times New Roman" panose="02020603050405020304" pitchFamily="18" charset="0"/>
              </a:rPr>
              <a:t>Слушание музыки</a:t>
            </a:r>
            <a:br>
              <a:rPr lang="ru-RU" sz="2000" dirty="0" smtClean="0">
                <a:solidFill>
                  <a:schemeClr val="accent1">
                    <a:lumMod val="50000"/>
                  </a:schemeClr>
                </a:solidFill>
                <a:latin typeface="Times New Roman" panose="02020603050405020304" pitchFamily="18" charset="0"/>
                <a:cs typeface="Times New Roman" panose="02020603050405020304" pitchFamily="18" charset="0"/>
              </a:rPr>
            </a:br>
            <a:r>
              <a:rPr lang="ru-RU" sz="2000" dirty="0" smtClean="0">
                <a:solidFill>
                  <a:schemeClr val="accent1">
                    <a:lumMod val="50000"/>
                  </a:schemeClr>
                </a:solidFill>
                <a:latin typeface="Times New Roman" panose="02020603050405020304" pitchFamily="18" charset="0"/>
                <a:cs typeface="Times New Roman" panose="02020603050405020304" pitchFamily="18" charset="0"/>
              </a:rPr>
              <a:t>Разыгрывание сюжетов сказок</a:t>
            </a:r>
            <a:br>
              <a:rPr lang="ru-RU" sz="2000" dirty="0" smtClean="0">
                <a:solidFill>
                  <a:schemeClr val="accent1">
                    <a:lumMod val="50000"/>
                  </a:schemeClr>
                </a:solidFill>
                <a:latin typeface="Times New Roman" panose="02020603050405020304" pitchFamily="18" charset="0"/>
                <a:cs typeface="Times New Roman" panose="02020603050405020304" pitchFamily="18" charset="0"/>
              </a:rPr>
            </a:br>
            <a:r>
              <a:rPr lang="ru-RU" sz="2000" dirty="0" smtClean="0">
                <a:solidFill>
                  <a:schemeClr val="accent1">
                    <a:lumMod val="50000"/>
                  </a:schemeClr>
                </a:solidFill>
                <a:latin typeface="Times New Roman" panose="02020603050405020304" pitchFamily="18" charset="0"/>
                <a:cs typeface="Times New Roman" panose="02020603050405020304" pitchFamily="18" charset="0"/>
              </a:rPr>
              <a:t>Инсценировка</a:t>
            </a:r>
            <a:br>
              <a:rPr lang="ru-RU" sz="2000" dirty="0" smtClean="0">
                <a:solidFill>
                  <a:schemeClr val="accent1">
                    <a:lumMod val="50000"/>
                  </a:schemeClr>
                </a:solidFill>
                <a:latin typeface="Times New Roman" panose="02020603050405020304" pitchFamily="18" charset="0"/>
                <a:cs typeface="Times New Roman" panose="02020603050405020304" pitchFamily="18" charset="0"/>
              </a:rPr>
            </a:br>
            <a:r>
              <a:rPr lang="ru-RU" sz="2000" dirty="0" smtClean="0">
                <a:solidFill>
                  <a:schemeClr val="accent1">
                    <a:lumMod val="50000"/>
                  </a:schemeClr>
                </a:solidFill>
                <a:latin typeface="Times New Roman" panose="02020603050405020304" pitchFamily="18" charset="0"/>
                <a:cs typeface="Times New Roman" panose="02020603050405020304" pitchFamily="18" charset="0"/>
              </a:rPr>
              <a:t/>
            </a:r>
            <a:br>
              <a:rPr lang="ru-RU" sz="2000" dirty="0" smtClean="0">
                <a:solidFill>
                  <a:schemeClr val="accent1">
                    <a:lumMod val="50000"/>
                  </a:schemeClr>
                </a:solidFill>
                <a:latin typeface="Times New Roman" panose="02020603050405020304" pitchFamily="18" charset="0"/>
                <a:cs typeface="Times New Roman" panose="02020603050405020304" pitchFamily="18" charset="0"/>
              </a:rPr>
            </a:br>
            <a:r>
              <a:rPr lang="ru-RU" sz="2000" dirty="0" smtClean="0">
                <a:solidFill>
                  <a:schemeClr val="accent1">
                    <a:lumMod val="50000"/>
                  </a:schemeClr>
                </a:solidFill>
                <a:latin typeface="Times New Roman" panose="02020603050405020304" pitchFamily="18" charset="0"/>
                <a:cs typeface="Times New Roman" panose="02020603050405020304" pitchFamily="18" charset="0"/>
              </a:rPr>
              <a:t/>
            </a:r>
            <a:br>
              <a:rPr lang="ru-RU" sz="2000" dirty="0" smtClean="0">
                <a:solidFill>
                  <a:schemeClr val="accent1">
                    <a:lumMod val="50000"/>
                  </a:schemeClr>
                </a:solidFill>
                <a:latin typeface="Times New Roman" panose="02020603050405020304" pitchFamily="18" charset="0"/>
                <a:cs typeface="Times New Roman" panose="02020603050405020304" pitchFamily="18" charset="0"/>
              </a:rPr>
            </a:br>
            <a:r>
              <a:rPr lang="ru-RU" sz="2000" dirty="0" smtClean="0">
                <a:solidFill>
                  <a:schemeClr val="accent1">
                    <a:lumMod val="50000"/>
                  </a:schemeClr>
                </a:solidFill>
                <a:latin typeface="Times New Roman" panose="02020603050405020304" pitchFamily="18" charset="0"/>
                <a:cs typeface="Times New Roman" panose="02020603050405020304" pitchFamily="18" charset="0"/>
              </a:rPr>
              <a:t/>
            </a:r>
            <a:br>
              <a:rPr lang="ru-RU" sz="2000" dirty="0" smtClean="0">
                <a:solidFill>
                  <a:schemeClr val="accent1">
                    <a:lumMod val="50000"/>
                  </a:schemeClr>
                </a:solidFill>
                <a:latin typeface="Times New Roman" panose="02020603050405020304" pitchFamily="18" charset="0"/>
                <a:cs typeface="Times New Roman" panose="02020603050405020304" pitchFamily="18" charset="0"/>
              </a:rPr>
            </a:br>
            <a:r>
              <a:rPr lang="ru-RU" sz="1800" dirty="0" smtClean="0">
                <a:solidFill>
                  <a:schemeClr val="tx1"/>
                </a:solidFill>
              </a:rPr>
              <a:t/>
            </a:r>
            <a:br>
              <a:rPr lang="ru-RU" sz="1800" dirty="0" smtClean="0">
                <a:solidFill>
                  <a:schemeClr val="tx1"/>
                </a:solidFill>
              </a:rPr>
            </a:br>
            <a:r>
              <a:rPr lang="ru-RU" sz="1800" dirty="0" smtClean="0">
                <a:solidFill>
                  <a:schemeClr val="tx1"/>
                </a:solidFill>
              </a:rPr>
              <a:t/>
            </a:r>
            <a:br>
              <a:rPr lang="ru-RU" sz="1800" dirty="0" smtClean="0">
                <a:solidFill>
                  <a:schemeClr val="tx1"/>
                </a:solidFill>
              </a:rPr>
            </a:br>
            <a:endParaRPr lang="ru-RU" sz="1800" dirty="0">
              <a:solidFill>
                <a:schemeClr val="tx1"/>
              </a:solidFill>
            </a:endParaRPr>
          </a:p>
        </p:txBody>
      </p:sp>
      <p:pic>
        <p:nvPicPr>
          <p:cNvPr id="5" name="Picture 10" descr="Практика. Рисуем божью коровку. • CorelDRAW • limonmalina.com"/>
          <p:cNvPicPr>
            <a:picLocks noChangeAspect="1" noChangeArrowheads="1"/>
          </p:cNvPicPr>
          <p:nvPr/>
        </p:nvPicPr>
        <p:blipFill>
          <a:blip r:embed="rId3"/>
          <a:srcRect/>
          <a:stretch>
            <a:fillRect/>
          </a:stretch>
        </p:blipFill>
        <p:spPr bwMode="auto">
          <a:xfrm>
            <a:off x="4499992" y="4509120"/>
            <a:ext cx="2368843" cy="1656184"/>
          </a:xfrm>
          <a:prstGeom prst="rect">
            <a:avLst/>
          </a:prstGeom>
          <a:noFill/>
        </p:spPr>
      </p:pic>
      <p:sp>
        <p:nvSpPr>
          <p:cNvPr id="3" name="TextBox 2"/>
          <p:cNvSpPr txBox="1"/>
          <p:nvPr/>
        </p:nvSpPr>
        <p:spPr>
          <a:xfrm>
            <a:off x="539552" y="1844824"/>
            <a:ext cx="4968552" cy="523220"/>
          </a:xfrm>
          <a:prstGeom prst="rect">
            <a:avLst/>
          </a:prstGeom>
          <a:noFill/>
        </p:spPr>
        <p:txBody>
          <a:bodyPr wrap="square" rtlCol="0">
            <a:spAutoFit/>
          </a:bodyPr>
          <a:lstStyle/>
          <a:p>
            <a:r>
              <a:rPr lang="ru-RU" sz="2800" dirty="0" smtClean="0">
                <a:solidFill>
                  <a:schemeClr val="accent1">
                    <a:lumMod val="50000"/>
                  </a:schemeClr>
                </a:solidFill>
                <a:latin typeface="Times New Roman" panose="02020603050405020304" pitchFamily="18" charset="0"/>
                <a:cs typeface="Times New Roman" panose="02020603050405020304" pitchFamily="18" charset="0"/>
              </a:rPr>
              <a:t>Виды деятельности:</a:t>
            </a:r>
            <a:endParaRPr lang="ru-RU" sz="2800" dirty="0">
              <a:solidFill>
                <a:schemeClr val="accent1">
                  <a:lumMod val="50000"/>
                </a:schemeClr>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25554792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6" descr="Божья коровка на листе"/>
          <p:cNvPicPr>
            <a:picLocks noChangeAspect="1" noChangeArrowheads="1"/>
          </p:cNvPicPr>
          <p:nvPr/>
        </p:nvPicPr>
        <p:blipFill rotWithShape="1">
          <a:blip r:embed="rId2"/>
          <a:srcRect l="11118" t="8802" r="11603" b="13919"/>
          <a:stretch/>
        </p:blipFill>
        <p:spPr bwMode="auto">
          <a:xfrm>
            <a:off x="107504" y="29888"/>
            <a:ext cx="1800200" cy="1800200"/>
          </a:xfrm>
          <a:prstGeom prst="rect">
            <a:avLst/>
          </a:prstGeom>
          <a:noFill/>
        </p:spPr>
      </p:pic>
      <p:sp>
        <p:nvSpPr>
          <p:cNvPr id="2" name="Заголовок 1"/>
          <p:cNvSpPr>
            <a:spLocks noGrp="1"/>
          </p:cNvSpPr>
          <p:nvPr>
            <p:ph type="title"/>
          </p:nvPr>
        </p:nvSpPr>
        <p:spPr>
          <a:xfrm>
            <a:off x="539552" y="1830088"/>
            <a:ext cx="7056784" cy="3968988"/>
          </a:xfrm>
        </p:spPr>
        <p:txBody>
          <a:bodyPr>
            <a:normAutofit fontScale="90000"/>
          </a:bodyPr>
          <a:lstStyle/>
          <a:p>
            <a:r>
              <a:rPr lang="ru-RU" sz="3100" dirty="0" smtClean="0">
                <a:solidFill>
                  <a:schemeClr val="accent1">
                    <a:lumMod val="50000"/>
                  </a:schemeClr>
                </a:solidFill>
                <a:latin typeface="Times New Roman" panose="02020603050405020304" pitchFamily="18" charset="0"/>
                <a:cs typeface="Times New Roman" panose="02020603050405020304" pitchFamily="18" charset="0"/>
              </a:rPr>
              <a:t>Методы и приемы практической деятельности:</a:t>
            </a:r>
            <a:br>
              <a:rPr lang="ru-RU" sz="3100" dirty="0" smtClean="0">
                <a:solidFill>
                  <a:schemeClr val="accent1">
                    <a:lumMod val="50000"/>
                  </a:schemeClr>
                </a:solidFill>
                <a:latin typeface="Times New Roman" panose="02020603050405020304" pitchFamily="18" charset="0"/>
                <a:cs typeface="Times New Roman" panose="02020603050405020304" pitchFamily="18" charset="0"/>
              </a:rPr>
            </a:br>
            <a:r>
              <a:rPr lang="ru-RU" sz="2000" dirty="0">
                <a:solidFill>
                  <a:schemeClr val="accent1">
                    <a:lumMod val="50000"/>
                  </a:schemeClr>
                </a:solidFill>
                <a:latin typeface="Times New Roman" panose="02020603050405020304" pitchFamily="18" charset="0"/>
                <a:cs typeface="Times New Roman" panose="02020603050405020304" pitchFamily="18" charset="0"/>
              </a:rPr>
              <a:t/>
            </a:r>
            <a:br>
              <a:rPr lang="ru-RU" sz="2000" dirty="0">
                <a:solidFill>
                  <a:schemeClr val="accent1">
                    <a:lumMod val="50000"/>
                  </a:schemeClr>
                </a:solidFill>
                <a:latin typeface="Times New Roman" panose="02020603050405020304" pitchFamily="18" charset="0"/>
                <a:cs typeface="Times New Roman" panose="02020603050405020304" pitchFamily="18" charset="0"/>
              </a:rPr>
            </a:br>
            <a:r>
              <a:rPr lang="ru-RU" sz="2000" dirty="0" smtClean="0">
                <a:solidFill>
                  <a:schemeClr val="accent1">
                    <a:lumMod val="50000"/>
                  </a:schemeClr>
                </a:solidFill>
                <a:latin typeface="Times New Roman" panose="02020603050405020304" pitchFamily="18" charset="0"/>
                <a:cs typeface="Times New Roman" panose="02020603050405020304" pitchFamily="18" charset="0"/>
              </a:rPr>
              <a:t>Метод стимулирования музыкальной деятельности, эмоционального воздействия</a:t>
            </a:r>
            <a:br>
              <a:rPr lang="ru-RU" sz="2000" dirty="0" smtClean="0">
                <a:solidFill>
                  <a:schemeClr val="accent1">
                    <a:lumMod val="50000"/>
                  </a:schemeClr>
                </a:solidFill>
                <a:latin typeface="Times New Roman" panose="02020603050405020304" pitchFamily="18" charset="0"/>
                <a:cs typeface="Times New Roman" panose="02020603050405020304" pitchFamily="18" charset="0"/>
              </a:rPr>
            </a:br>
            <a:r>
              <a:rPr lang="ru-RU" sz="2000" dirty="0" smtClean="0">
                <a:solidFill>
                  <a:schemeClr val="accent1">
                    <a:lumMod val="50000"/>
                  </a:schemeClr>
                </a:solidFill>
                <a:latin typeface="Times New Roman" panose="02020603050405020304" pitchFamily="18" charset="0"/>
                <a:cs typeface="Times New Roman" panose="02020603050405020304" pitchFamily="18" charset="0"/>
              </a:rPr>
              <a:t>Метод художественного, нравственно-эстетического познания музыки</a:t>
            </a:r>
            <a:br>
              <a:rPr lang="ru-RU" sz="2000" dirty="0" smtClean="0">
                <a:solidFill>
                  <a:schemeClr val="accent1">
                    <a:lumMod val="50000"/>
                  </a:schemeClr>
                </a:solidFill>
                <a:latin typeface="Times New Roman" panose="02020603050405020304" pitchFamily="18" charset="0"/>
                <a:cs typeface="Times New Roman" panose="02020603050405020304" pitchFamily="18" charset="0"/>
              </a:rPr>
            </a:br>
            <a:r>
              <a:rPr lang="ru-RU" sz="2000" dirty="0" smtClean="0">
                <a:solidFill>
                  <a:schemeClr val="accent1">
                    <a:lumMod val="50000"/>
                  </a:schemeClr>
                </a:solidFill>
                <a:latin typeface="Times New Roman" panose="02020603050405020304" pitchFamily="18" charset="0"/>
                <a:cs typeface="Times New Roman" panose="02020603050405020304" pitchFamily="18" charset="0"/>
              </a:rPr>
              <a:t>Метод интонационно-стилевого постижения музыки</a:t>
            </a:r>
            <a:br>
              <a:rPr lang="ru-RU" sz="2000" dirty="0" smtClean="0">
                <a:solidFill>
                  <a:schemeClr val="accent1">
                    <a:lumMod val="50000"/>
                  </a:schemeClr>
                </a:solidFill>
                <a:latin typeface="Times New Roman" panose="02020603050405020304" pitchFamily="18" charset="0"/>
                <a:cs typeface="Times New Roman" panose="02020603050405020304" pitchFamily="18" charset="0"/>
              </a:rPr>
            </a:br>
            <a:r>
              <a:rPr lang="ru-RU" sz="2000" dirty="0" smtClean="0">
                <a:solidFill>
                  <a:schemeClr val="accent1">
                    <a:lumMod val="50000"/>
                  </a:schemeClr>
                </a:solidFill>
                <a:latin typeface="Times New Roman" panose="02020603050405020304" pitchFamily="18" charset="0"/>
                <a:cs typeface="Times New Roman" panose="02020603050405020304" pitchFamily="18" charset="0"/>
              </a:rPr>
              <a:t>Метод электронного обучения</a:t>
            </a:r>
            <a:br>
              <a:rPr lang="ru-RU" sz="2000" dirty="0" smtClean="0">
                <a:solidFill>
                  <a:schemeClr val="accent1">
                    <a:lumMod val="50000"/>
                  </a:schemeClr>
                </a:solidFill>
                <a:latin typeface="Times New Roman" panose="02020603050405020304" pitchFamily="18" charset="0"/>
                <a:cs typeface="Times New Roman" panose="02020603050405020304" pitchFamily="18" charset="0"/>
              </a:rPr>
            </a:br>
            <a:r>
              <a:rPr lang="ru-RU" sz="2000" dirty="0" smtClean="0">
                <a:solidFill>
                  <a:schemeClr val="accent1">
                    <a:lumMod val="50000"/>
                  </a:schemeClr>
                </a:solidFill>
                <a:latin typeface="Times New Roman" panose="02020603050405020304" pitchFamily="18" charset="0"/>
                <a:cs typeface="Times New Roman" panose="02020603050405020304" pitchFamily="18" charset="0"/>
              </a:rPr>
              <a:t>Метод «</a:t>
            </a:r>
            <a:r>
              <a:rPr lang="ru-RU" sz="2000" dirty="0" err="1" smtClean="0">
                <a:solidFill>
                  <a:schemeClr val="accent1">
                    <a:lumMod val="50000"/>
                  </a:schemeClr>
                </a:solidFill>
                <a:latin typeface="Times New Roman" panose="02020603050405020304" pitchFamily="18" charset="0"/>
                <a:cs typeface="Times New Roman" panose="02020603050405020304" pitchFamily="18" charset="0"/>
              </a:rPr>
              <a:t>забегания</a:t>
            </a:r>
            <a:r>
              <a:rPr lang="ru-RU" sz="2000" dirty="0" smtClean="0">
                <a:solidFill>
                  <a:schemeClr val="accent1">
                    <a:lumMod val="50000"/>
                  </a:schemeClr>
                </a:solidFill>
                <a:latin typeface="Times New Roman" panose="02020603050405020304" pitchFamily="18" charset="0"/>
                <a:cs typeface="Times New Roman" panose="02020603050405020304" pitchFamily="18" charset="0"/>
              </a:rPr>
              <a:t> вперед и возвращения к пройденному»</a:t>
            </a:r>
            <a:br>
              <a:rPr lang="ru-RU" sz="2000" dirty="0" smtClean="0">
                <a:solidFill>
                  <a:schemeClr val="accent1">
                    <a:lumMod val="50000"/>
                  </a:schemeClr>
                </a:solidFill>
                <a:latin typeface="Times New Roman" panose="02020603050405020304" pitchFamily="18" charset="0"/>
                <a:cs typeface="Times New Roman" panose="02020603050405020304" pitchFamily="18" charset="0"/>
              </a:rPr>
            </a:br>
            <a:r>
              <a:rPr lang="ru-RU" sz="2000" dirty="0" smtClean="0">
                <a:solidFill>
                  <a:schemeClr val="accent1">
                    <a:lumMod val="50000"/>
                  </a:schemeClr>
                </a:solidFill>
                <a:latin typeface="Times New Roman" panose="02020603050405020304" pitchFamily="18" charset="0"/>
                <a:cs typeface="Times New Roman" panose="02020603050405020304" pitchFamily="18" charset="0"/>
              </a:rPr>
              <a:t>Метод эмоциональной драматургии</a:t>
            </a:r>
            <a:br>
              <a:rPr lang="ru-RU" sz="2000" dirty="0" smtClean="0">
                <a:solidFill>
                  <a:schemeClr val="accent1">
                    <a:lumMod val="50000"/>
                  </a:schemeClr>
                </a:solidFill>
                <a:latin typeface="Times New Roman" panose="02020603050405020304" pitchFamily="18" charset="0"/>
                <a:cs typeface="Times New Roman" panose="02020603050405020304" pitchFamily="18" charset="0"/>
              </a:rPr>
            </a:br>
            <a:r>
              <a:rPr lang="ru-RU" sz="2000" dirty="0" smtClean="0">
                <a:solidFill>
                  <a:schemeClr val="accent1">
                    <a:lumMod val="50000"/>
                  </a:schemeClr>
                </a:solidFill>
                <a:latin typeface="Times New Roman" panose="02020603050405020304" pitchFamily="18" charset="0"/>
                <a:cs typeface="Times New Roman" panose="02020603050405020304" pitchFamily="18" charset="0"/>
              </a:rPr>
              <a:t>Метод игры</a:t>
            </a:r>
            <a:br>
              <a:rPr lang="ru-RU" sz="2000" dirty="0" smtClean="0">
                <a:solidFill>
                  <a:schemeClr val="accent1">
                    <a:lumMod val="50000"/>
                  </a:schemeClr>
                </a:solidFill>
                <a:latin typeface="Times New Roman" panose="02020603050405020304" pitchFamily="18" charset="0"/>
                <a:cs typeface="Times New Roman" panose="02020603050405020304" pitchFamily="18" charset="0"/>
              </a:rPr>
            </a:br>
            <a:r>
              <a:rPr lang="ru-RU" sz="2000" dirty="0" smtClean="0">
                <a:solidFill>
                  <a:schemeClr val="accent1">
                    <a:lumMod val="50000"/>
                  </a:schemeClr>
                </a:solidFill>
                <a:latin typeface="Times New Roman" panose="02020603050405020304" pitchFamily="18" charset="0"/>
                <a:cs typeface="Times New Roman" panose="02020603050405020304" pitchFamily="18" charset="0"/>
              </a:rPr>
              <a:t>Метод создания «композиций» (в форме диалога, музыкальных ансамблей и др.)</a:t>
            </a:r>
            <a:br>
              <a:rPr lang="ru-RU" sz="2000" dirty="0" smtClean="0">
                <a:solidFill>
                  <a:schemeClr val="accent1">
                    <a:lumMod val="50000"/>
                  </a:schemeClr>
                </a:solidFill>
                <a:latin typeface="Times New Roman" panose="02020603050405020304" pitchFamily="18" charset="0"/>
                <a:cs typeface="Times New Roman" panose="02020603050405020304" pitchFamily="18" charset="0"/>
              </a:rPr>
            </a:br>
            <a:r>
              <a:rPr lang="ru-RU" sz="2000" dirty="0">
                <a:solidFill>
                  <a:schemeClr val="accent1">
                    <a:lumMod val="50000"/>
                  </a:schemeClr>
                </a:solidFill>
                <a:latin typeface="Times New Roman" panose="02020603050405020304" pitchFamily="18" charset="0"/>
                <a:cs typeface="Times New Roman" panose="02020603050405020304" pitchFamily="18" charset="0"/>
              </a:rPr>
              <a:t/>
            </a:r>
            <a:br>
              <a:rPr lang="ru-RU" sz="2000" dirty="0">
                <a:solidFill>
                  <a:schemeClr val="accent1">
                    <a:lumMod val="50000"/>
                  </a:schemeClr>
                </a:solidFill>
                <a:latin typeface="Times New Roman" panose="02020603050405020304" pitchFamily="18" charset="0"/>
                <a:cs typeface="Times New Roman" panose="02020603050405020304" pitchFamily="18" charset="0"/>
              </a:rPr>
            </a:br>
            <a:r>
              <a:rPr lang="ru-RU" sz="1800" dirty="0" smtClean="0">
                <a:solidFill>
                  <a:schemeClr val="tx1"/>
                </a:solidFill>
              </a:rPr>
              <a:t/>
            </a:r>
            <a:br>
              <a:rPr lang="ru-RU" sz="1800" dirty="0" smtClean="0">
                <a:solidFill>
                  <a:schemeClr val="tx1"/>
                </a:solidFill>
              </a:rPr>
            </a:br>
            <a:endParaRPr lang="ru-RU" sz="1800" dirty="0">
              <a:solidFill>
                <a:schemeClr val="tx1"/>
              </a:solidFill>
            </a:endParaRPr>
          </a:p>
        </p:txBody>
      </p:sp>
    </p:spTree>
    <p:extLst>
      <p:ext uri="{BB962C8B-B14F-4D97-AF65-F5344CB8AC3E}">
        <p14:creationId xmlns:p14="http://schemas.microsoft.com/office/powerpoint/2010/main" val="138376337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6" descr="Божья коровка на листе"/>
          <p:cNvPicPr>
            <a:picLocks noChangeAspect="1" noChangeArrowheads="1"/>
          </p:cNvPicPr>
          <p:nvPr/>
        </p:nvPicPr>
        <p:blipFill rotWithShape="1">
          <a:blip r:embed="rId2"/>
          <a:srcRect l="11118" t="8802" r="11603" b="13919"/>
          <a:stretch/>
        </p:blipFill>
        <p:spPr bwMode="auto">
          <a:xfrm>
            <a:off x="143507" y="0"/>
            <a:ext cx="1764197" cy="1764197"/>
          </a:xfrm>
          <a:prstGeom prst="rect">
            <a:avLst/>
          </a:prstGeom>
          <a:noFill/>
        </p:spPr>
      </p:pic>
      <p:sp>
        <p:nvSpPr>
          <p:cNvPr id="3" name="Заголовок 2"/>
          <p:cNvSpPr>
            <a:spLocks noGrp="1"/>
          </p:cNvSpPr>
          <p:nvPr>
            <p:ph type="title"/>
          </p:nvPr>
        </p:nvSpPr>
        <p:spPr>
          <a:xfrm>
            <a:off x="1907704" y="882098"/>
            <a:ext cx="4392488" cy="1008113"/>
          </a:xfrm>
        </p:spPr>
        <p:txBody>
          <a:bodyPr>
            <a:normAutofit fontScale="90000"/>
          </a:bodyPr>
          <a:lstStyle/>
          <a:p>
            <a:r>
              <a:rPr lang="ru-RU" sz="3100" dirty="0" smtClean="0">
                <a:solidFill>
                  <a:schemeClr val="accent1">
                    <a:lumMod val="50000"/>
                  </a:schemeClr>
                </a:solidFill>
                <a:latin typeface="Times New Roman" panose="02020603050405020304" pitchFamily="18" charset="0"/>
                <a:cs typeface="Times New Roman" panose="02020603050405020304" pitchFamily="18" charset="0"/>
              </a:rPr>
              <a:t>Визитная песенка – </a:t>
            </a:r>
            <a:br>
              <a:rPr lang="ru-RU" sz="3100" dirty="0" smtClean="0">
                <a:solidFill>
                  <a:schemeClr val="accent1">
                    <a:lumMod val="50000"/>
                  </a:schemeClr>
                </a:solidFill>
                <a:latin typeface="Times New Roman" panose="02020603050405020304" pitchFamily="18" charset="0"/>
                <a:cs typeface="Times New Roman" panose="02020603050405020304" pitchFamily="18" charset="0"/>
              </a:rPr>
            </a:br>
            <a:r>
              <a:rPr lang="ru-RU" sz="3100" dirty="0" smtClean="0">
                <a:solidFill>
                  <a:schemeClr val="accent1">
                    <a:lumMod val="50000"/>
                  </a:schemeClr>
                </a:solidFill>
                <a:latin typeface="Times New Roman" panose="02020603050405020304" pitchFamily="18" charset="0"/>
                <a:cs typeface="Times New Roman" panose="02020603050405020304" pitchFamily="18" charset="0"/>
              </a:rPr>
              <a:t>«</a:t>
            </a:r>
            <a:r>
              <a:rPr lang="fi-FI" sz="3100" dirty="0" smtClean="0">
                <a:solidFill>
                  <a:schemeClr val="accent1">
                    <a:lumMod val="50000"/>
                  </a:schemeClr>
                </a:solidFill>
                <a:latin typeface="Times New Roman" panose="02020603050405020304" pitchFamily="18" charset="0"/>
                <a:cs typeface="Times New Roman" panose="02020603050405020304" pitchFamily="18" charset="0"/>
              </a:rPr>
              <a:t>Lennä</a:t>
            </a:r>
            <a:r>
              <a:rPr lang="fi-FI" sz="3100" dirty="0">
                <a:solidFill>
                  <a:schemeClr val="accent1">
                    <a:lumMod val="50000"/>
                  </a:schemeClr>
                </a:solidFill>
                <a:latin typeface="Times New Roman" panose="02020603050405020304" pitchFamily="18" charset="0"/>
                <a:cs typeface="Times New Roman" panose="02020603050405020304" pitchFamily="18" charset="0"/>
              </a:rPr>
              <a:t>, lennä </a:t>
            </a:r>
            <a:r>
              <a:rPr lang="fi-FI" sz="3100" dirty="0" smtClean="0">
                <a:solidFill>
                  <a:schemeClr val="accent1">
                    <a:lumMod val="50000"/>
                  </a:schemeClr>
                </a:solidFill>
                <a:latin typeface="Times New Roman" panose="02020603050405020304" pitchFamily="18" charset="0"/>
                <a:cs typeface="Times New Roman" panose="02020603050405020304" pitchFamily="18" charset="0"/>
              </a:rPr>
              <a:t>leppäkerttu</a:t>
            </a:r>
            <a:r>
              <a:rPr lang="ru-RU" sz="3100" smtClean="0">
                <a:solidFill>
                  <a:schemeClr val="accent1">
                    <a:lumMod val="50000"/>
                  </a:schemeClr>
                </a:solidFill>
                <a:latin typeface="Times New Roman" panose="02020603050405020304" pitchFamily="18" charset="0"/>
                <a:cs typeface="Times New Roman" panose="02020603050405020304" pitchFamily="18" charset="0"/>
              </a:rPr>
              <a:t>»</a:t>
            </a:r>
            <a:r>
              <a:rPr lang="ru-RU" sz="3100" dirty="0" smtClean="0">
                <a:solidFill>
                  <a:schemeClr val="accent1">
                    <a:lumMod val="50000"/>
                  </a:schemeClr>
                </a:solidFill>
                <a:latin typeface="Times New Roman" panose="02020603050405020304" pitchFamily="18" charset="0"/>
                <a:cs typeface="Times New Roman" panose="02020603050405020304" pitchFamily="18" charset="0"/>
              </a:rPr>
              <a:t/>
            </a:r>
            <a:br>
              <a:rPr lang="ru-RU" sz="3100" dirty="0" smtClean="0">
                <a:solidFill>
                  <a:schemeClr val="accent1">
                    <a:lumMod val="50000"/>
                  </a:schemeClr>
                </a:solidFill>
                <a:latin typeface="Times New Roman" panose="02020603050405020304" pitchFamily="18" charset="0"/>
                <a:cs typeface="Times New Roman" panose="02020603050405020304" pitchFamily="18" charset="0"/>
              </a:rPr>
            </a:br>
            <a:r>
              <a:rPr lang="ru-RU" sz="1800" dirty="0" smtClean="0">
                <a:solidFill>
                  <a:schemeClr val="tx1"/>
                </a:solidFill>
              </a:rPr>
              <a:t/>
            </a:r>
            <a:br>
              <a:rPr lang="ru-RU" sz="1800" dirty="0" smtClean="0">
                <a:solidFill>
                  <a:schemeClr val="tx1"/>
                </a:solidFill>
              </a:rPr>
            </a:br>
            <a:r>
              <a:rPr lang="ru-RU" sz="1800" dirty="0">
                <a:solidFill>
                  <a:schemeClr val="tx1"/>
                </a:solidFill>
              </a:rPr>
              <a:t/>
            </a:r>
            <a:br>
              <a:rPr lang="ru-RU" sz="1800" dirty="0">
                <a:solidFill>
                  <a:schemeClr val="tx1"/>
                </a:solidFill>
              </a:rPr>
            </a:br>
            <a:r>
              <a:rPr lang="fi-FI" sz="2000" dirty="0" smtClean="0">
                <a:solidFill>
                  <a:schemeClr val="accent1">
                    <a:lumMod val="50000"/>
                  </a:schemeClr>
                </a:solidFill>
                <a:latin typeface="Times New Roman" panose="02020603050405020304" pitchFamily="18" charset="0"/>
                <a:cs typeface="Times New Roman" panose="02020603050405020304" pitchFamily="18" charset="0"/>
              </a:rPr>
              <a:t>Lennä, lennä, leppäkerttu</a:t>
            </a:r>
            <a:br>
              <a:rPr lang="fi-FI" sz="2000" dirty="0" smtClean="0">
                <a:solidFill>
                  <a:schemeClr val="accent1">
                    <a:lumMod val="50000"/>
                  </a:schemeClr>
                </a:solidFill>
                <a:latin typeface="Times New Roman" panose="02020603050405020304" pitchFamily="18" charset="0"/>
                <a:cs typeface="Times New Roman" panose="02020603050405020304" pitchFamily="18" charset="0"/>
              </a:rPr>
            </a:br>
            <a:r>
              <a:rPr lang="fi-FI" sz="2000" dirty="0" smtClean="0">
                <a:solidFill>
                  <a:schemeClr val="accent1">
                    <a:lumMod val="50000"/>
                  </a:schemeClr>
                </a:solidFill>
                <a:latin typeface="Times New Roman" panose="02020603050405020304" pitchFamily="18" charset="0"/>
                <a:cs typeface="Times New Roman" panose="02020603050405020304" pitchFamily="18" charset="0"/>
              </a:rPr>
              <a:t>ison kiven juureen.</a:t>
            </a:r>
            <a:br>
              <a:rPr lang="fi-FI" sz="2000" dirty="0" smtClean="0">
                <a:solidFill>
                  <a:schemeClr val="accent1">
                    <a:lumMod val="50000"/>
                  </a:schemeClr>
                </a:solidFill>
                <a:latin typeface="Times New Roman" panose="02020603050405020304" pitchFamily="18" charset="0"/>
                <a:cs typeface="Times New Roman" panose="02020603050405020304" pitchFamily="18" charset="0"/>
              </a:rPr>
            </a:br>
            <a:r>
              <a:rPr lang="fi-FI" sz="2000" dirty="0" smtClean="0">
                <a:solidFill>
                  <a:schemeClr val="accent1">
                    <a:lumMod val="50000"/>
                  </a:schemeClr>
                </a:solidFill>
                <a:latin typeface="Times New Roman" panose="02020603050405020304" pitchFamily="18" charset="0"/>
                <a:cs typeface="Times New Roman" panose="02020603050405020304" pitchFamily="18" charset="0"/>
              </a:rPr>
              <a:t>Lennä leikkikedon kautta</a:t>
            </a:r>
            <a:br>
              <a:rPr lang="fi-FI" sz="2000" dirty="0" smtClean="0">
                <a:solidFill>
                  <a:schemeClr val="accent1">
                    <a:lumMod val="50000"/>
                  </a:schemeClr>
                </a:solidFill>
                <a:latin typeface="Times New Roman" panose="02020603050405020304" pitchFamily="18" charset="0"/>
                <a:cs typeface="Times New Roman" panose="02020603050405020304" pitchFamily="18" charset="0"/>
              </a:rPr>
            </a:br>
            <a:r>
              <a:rPr lang="fi-FI" sz="2000" dirty="0" smtClean="0">
                <a:solidFill>
                  <a:schemeClr val="accent1">
                    <a:lumMod val="50000"/>
                  </a:schemeClr>
                </a:solidFill>
                <a:latin typeface="Times New Roman" panose="02020603050405020304" pitchFamily="18" charset="0"/>
                <a:cs typeface="Times New Roman" panose="02020603050405020304" pitchFamily="18" charset="0"/>
              </a:rPr>
              <a:t>unipuuhun suureen.</a:t>
            </a:r>
            <a:br>
              <a:rPr lang="fi-FI" sz="2000" dirty="0" smtClean="0">
                <a:solidFill>
                  <a:schemeClr val="accent1">
                    <a:lumMod val="50000"/>
                  </a:schemeClr>
                </a:solidFill>
                <a:latin typeface="Times New Roman" panose="02020603050405020304" pitchFamily="18" charset="0"/>
                <a:cs typeface="Times New Roman" panose="02020603050405020304" pitchFamily="18" charset="0"/>
              </a:rPr>
            </a:br>
            <a:r>
              <a:rPr lang="fi-FI" sz="2000" dirty="0">
                <a:solidFill>
                  <a:schemeClr val="accent1">
                    <a:lumMod val="50000"/>
                  </a:schemeClr>
                </a:solidFill>
                <a:latin typeface="Times New Roman" panose="02020603050405020304" pitchFamily="18" charset="0"/>
                <a:cs typeface="Times New Roman" panose="02020603050405020304" pitchFamily="18" charset="0"/>
              </a:rPr>
              <a:t/>
            </a:r>
            <a:br>
              <a:rPr lang="fi-FI" sz="2000" dirty="0">
                <a:solidFill>
                  <a:schemeClr val="accent1">
                    <a:lumMod val="50000"/>
                  </a:schemeClr>
                </a:solidFill>
                <a:latin typeface="Times New Roman" panose="02020603050405020304" pitchFamily="18" charset="0"/>
                <a:cs typeface="Times New Roman" panose="02020603050405020304" pitchFamily="18" charset="0"/>
              </a:rPr>
            </a:br>
            <a:r>
              <a:rPr lang="fi-FI" sz="2000" dirty="0" smtClean="0">
                <a:solidFill>
                  <a:schemeClr val="accent1">
                    <a:lumMod val="50000"/>
                  </a:schemeClr>
                </a:solidFill>
                <a:latin typeface="Times New Roman" panose="02020603050405020304" pitchFamily="18" charset="0"/>
                <a:cs typeface="Times New Roman" panose="02020603050405020304" pitchFamily="18" charset="0"/>
              </a:rPr>
              <a:t>Kulta-kultalehden alla</a:t>
            </a:r>
            <a:br>
              <a:rPr lang="fi-FI" sz="2000" dirty="0" smtClean="0">
                <a:solidFill>
                  <a:schemeClr val="accent1">
                    <a:lumMod val="50000"/>
                  </a:schemeClr>
                </a:solidFill>
                <a:latin typeface="Times New Roman" panose="02020603050405020304" pitchFamily="18" charset="0"/>
                <a:cs typeface="Times New Roman" panose="02020603050405020304" pitchFamily="18" charset="0"/>
              </a:rPr>
            </a:br>
            <a:r>
              <a:rPr lang="fi-FI" sz="2000" dirty="0" smtClean="0">
                <a:solidFill>
                  <a:schemeClr val="accent1">
                    <a:lumMod val="50000"/>
                  </a:schemeClr>
                </a:solidFill>
                <a:latin typeface="Times New Roman" panose="02020603050405020304" pitchFamily="18" charset="0"/>
                <a:cs typeface="Times New Roman" panose="02020603050405020304" pitchFamily="18" charset="0"/>
              </a:rPr>
              <a:t>äiti puuron keittää.</a:t>
            </a:r>
            <a:br>
              <a:rPr lang="fi-FI" sz="2000" dirty="0" smtClean="0">
                <a:solidFill>
                  <a:schemeClr val="accent1">
                    <a:lumMod val="50000"/>
                  </a:schemeClr>
                </a:solidFill>
                <a:latin typeface="Times New Roman" panose="02020603050405020304" pitchFamily="18" charset="0"/>
                <a:cs typeface="Times New Roman" panose="02020603050405020304" pitchFamily="18" charset="0"/>
              </a:rPr>
            </a:br>
            <a:r>
              <a:rPr lang="fi-FI" sz="2000" dirty="0" smtClean="0">
                <a:solidFill>
                  <a:schemeClr val="accent1">
                    <a:lumMod val="50000"/>
                  </a:schemeClr>
                </a:solidFill>
                <a:latin typeface="Times New Roman" panose="02020603050405020304" pitchFamily="18" charset="0"/>
                <a:cs typeface="Times New Roman" panose="02020603050405020304" pitchFamily="18" charset="0"/>
              </a:rPr>
              <a:t>Unituutu leppäkertun</a:t>
            </a:r>
            <a:br>
              <a:rPr lang="fi-FI" sz="2000" dirty="0" smtClean="0">
                <a:solidFill>
                  <a:schemeClr val="accent1">
                    <a:lumMod val="50000"/>
                  </a:schemeClr>
                </a:solidFill>
                <a:latin typeface="Times New Roman" panose="02020603050405020304" pitchFamily="18" charset="0"/>
                <a:cs typeface="Times New Roman" panose="02020603050405020304" pitchFamily="18" charset="0"/>
              </a:rPr>
            </a:br>
            <a:r>
              <a:rPr lang="fi-FI" sz="2000" dirty="0" smtClean="0">
                <a:solidFill>
                  <a:schemeClr val="accent1">
                    <a:lumMod val="50000"/>
                  </a:schemeClr>
                </a:solidFill>
                <a:latin typeface="Times New Roman" panose="02020603050405020304" pitchFamily="18" charset="0"/>
                <a:cs typeface="Times New Roman" panose="02020603050405020304" pitchFamily="18" charset="0"/>
              </a:rPr>
              <a:t>lämpimästi peittää.</a:t>
            </a:r>
            <a:br>
              <a:rPr lang="fi-FI" sz="2000" dirty="0" smtClean="0">
                <a:solidFill>
                  <a:schemeClr val="accent1">
                    <a:lumMod val="50000"/>
                  </a:schemeClr>
                </a:solidFill>
                <a:latin typeface="Times New Roman" panose="02020603050405020304" pitchFamily="18" charset="0"/>
                <a:cs typeface="Times New Roman" panose="02020603050405020304" pitchFamily="18" charset="0"/>
              </a:rPr>
            </a:br>
            <a:r>
              <a:rPr lang="fi-FI" sz="2000" dirty="0">
                <a:solidFill>
                  <a:schemeClr val="accent1">
                    <a:lumMod val="50000"/>
                  </a:schemeClr>
                </a:solidFill>
                <a:latin typeface="Times New Roman" panose="02020603050405020304" pitchFamily="18" charset="0"/>
                <a:cs typeface="Times New Roman" panose="02020603050405020304" pitchFamily="18" charset="0"/>
              </a:rPr>
              <a:t/>
            </a:r>
            <a:br>
              <a:rPr lang="fi-FI" sz="2000" dirty="0">
                <a:solidFill>
                  <a:schemeClr val="accent1">
                    <a:lumMod val="50000"/>
                  </a:schemeClr>
                </a:solidFill>
                <a:latin typeface="Times New Roman" panose="02020603050405020304" pitchFamily="18" charset="0"/>
                <a:cs typeface="Times New Roman" panose="02020603050405020304" pitchFamily="18" charset="0"/>
              </a:rPr>
            </a:br>
            <a:r>
              <a:rPr lang="fi-FI" sz="2000" dirty="0" smtClean="0">
                <a:solidFill>
                  <a:schemeClr val="accent1">
                    <a:lumMod val="50000"/>
                  </a:schemeClr>
                </a:solidFill>
                <a:latin typeface="Times New Roman" panose="02020603050405020304" pitchFamily="18" charset="0"/>
                <a:cs typeface="Times New Roman" panose="02020603050405020304" pitchFamily="18" charset="0"/>
              </a:rPr>
              <a:t>Laula, laula, unilintu,</a:t>
            </a:r>
            <a:br>
              <a:rPr lang="fi-FI" sz="2000" dirty="0" smtClean="0">
                <a:solidFill>
                  <a:schemeClr val="accent1">
                    <a:lumMod val="50000"/>
                  </a:schemeClr>
                </a:solidFill>
                <a:latin typeface="Times New Roman" panose="02020603050405020304" pitchFamily="18" charset="0"/>
                <a:cs typeface="Times New Roman" panose="02020603050405020304" pitchFamily="18" charset="0"/>
              </a:rPr>
            </a:br>
            <a:r>
              <a:rPr lang="fi-FI" sz="2000" dirty="0" smtClean="0">
                <a:solidFill>
                  <a:schemeClr val="accent1">
                    <a:lumMod val="50000"/>
                  </a:schemeClr>
                </a:solidFill>
                <a:latin typeface="Times New Roman" panose="02020603050405020304" pitchFamily="18" charset="0"/>
                <a:cs typeface="Times New Roman" panose="02020603050405020304" pitchFamily="18" charset="0"/>
              </a:rPr>
              <a:t>tuoksu, tuomenterttu.</a:t>
            </a:r>
            <a:br>
              <a:rPr lang="fi-FI" sz="2000" dirty="0" smtClean="0">
                <a:solidFill>
                  <a:schemeClr val="accent1">
                    <a:lumMod val="50000"/>
                  </a:schemeClr>
                </a:solidFill>
                <a:latin typeface="Times New Roman" panose="02020603050405020304" pitchFamily="18" charset="0"/>
                <a:cs typeface="Times New Roman" panose="02020603050405020304" pitchFamily="18" charset="0"/>
              </a:rPr>
            </a:br>
            <a:r>
              <a:rPr lang="fi-FI" sz="2000" dirty="0" smtClean="0">
                <a:solidFill>
                  <a:schemeClr val="accent1">
                    <a:lumMod val="50000"/>
                  </a:schemeClr>
                </a:solidFill>
                <a:latin typeface="Times New Roman" panose="02020603050405020304" pitchFamily="18" charset="0"/>
                <a:cs typeface="Times New Roman" panose="02020603050405020304" pitchFamily="18" charset="0"/>
              </a:rPr>
              <a:t>Nuku, punapaitulainen,</a:t>
            </a:r>
            <a:br>
              <a:rPr lang="fi-FI" sz="2000" dirty="0" smtClean="0">
                <a:solidFill>
                  <a:schemeClr val="accent1">
                    <a:lumMod val="50000"/>
                  </a:schemeClr>
                </a:solidFill>
                <a:latin typeface="Times New Roman" panose="02020603050405020304" pitchFamily="18" charset="0"/>
                <a:cs typeface="Times New Roman" panose="02020603050405020304" pitchFamily="18" charset="0"/>
              </a:rPr>
            </a:br>
            <a:r>
              <a:rPr lang="fi-FI" sz="2000" dirty="0" smtClean="0">
                <a:solidFill>
                  <a:schemeClr val="accent1">
                    <a:lumMod val="50000"/>
                  </a:schemeClr>
                </a:solidFill>
                <a:latin typeface="Times New Roman" panose="02020603050405020304" pitchFamily="18" charset="0"/>
                <a:cs typeface="Times New Roman" panose="02020603050405020304" pitchFamily="18" charset="0"/>
              </a:rPr>
              <a:t>pikku leppäkerttu.</a:t>
            </a:r>
            <a:br>
              <a:rPr lang="fi-FI" sz="2000" dirty="0" smtClean="0">
                <a:solidFill>
                  <a:schemeClr val="accent1">
                    <a:lumMod val="50000"/>
                  </a:schemeClr>
                </a:solidFill>
                <a:latin typeface="Times New Roman" panose="02020603050405020304" pitchFamily="18" charset="0"/>
                <a:cs typeface="Times New Roman" panose="02020603050405020304" pitchFamily="18" charset="0"/>
              </a:rPr>
            </a:br>
            <a:endParaRPr lang="ru-RU" sz="2000" dirty="0">
              <a:solidFill>
                <a:schemeClr val="accent1">
                  <a:lumMod val="50000"/>
                </a:schemeClr>
              </a:solidFill>
              <a:latin typeface="Times New Roman" panose="02020603050405020304" pitchFamily="18" charset="0"/>
              <a:cs typeface="Times New Roman" panose="02020603050405020304" pitchFamily="18" charset="0"/>
            </a:endParaRPr>
          </a:p>
        </p:txBody>
      </p:sp>
      <p:pic>
        <p:nvPicPr>
          <p:cNvPr id="5" name="Picture 10" descr="Практика. Рисуем божью коровку. • CorelDRAW • limonmalina.com"/>
          <p:cNvPicPr>
            <a:picLocks noChangeAspect="1" noChangeArrowheads="1"/>
          </p:cNvPicPr>
          <p:nvPr/>
        </p:nvPicPr>
        <p:blipFill>
          <a:blip r:embed="rId3"/>
          <a:srcRect/>
          <a:stretch>
            <a:fillRect/>
          </a:stretch>
        </p:blipFill>
        <p:spPr bwMode="auto">
          <a:xfrm>
            <a:off x="4860032" y="3789040"/>
            <a:ext cx="2368843" cy="1656184"/>
          </a:xfrm>
          <a:prstGeom prst="rect">
            <a:avLst/>
          </a:prstGeom>
          <a:noFill/>
        </p:spPr>
      </p:pic>
    </p:spTree>
    <p:extLst>
      <p:ext uri="{BB962C8B-B14F-4D97-AF65-F5344CB8AC3E}">
        <p14:creationId xmlns:p14="http://schemas.microsoft.com/office/powerpoint/2010/main" val="113752387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6" descr="Божья коровка на листе"/>
          <p:cNvPicPr>
            <a:picLocks noChangeAspect="1" noChangeArrowheads="1"/>
          </p:cNvPicPr>
          <p:nvPr/>
        </p:nvPicPr>
        <p:blipFill rotWithShape="1">
          <a:blip r:embed="rId2"/>
          <a:srcRect l="11118" t="8802" r="11603" b="13919"/>
          <a:stretch/>
        </p:blipFill>
        <p:spPr bwMode="auto">
          <a:xfrm>
            <a:off x="-10925" y="0"/>
            <a:ext cx="1656185" cy="1656185"/>
          </a:xfrm>
          <a:prstGeom prst="rect">
            <a:avLst/>
          </a:prstGeom>
          <a:noFill/>
        </p:spPr>
      </p:pic>
      <p:sp>
        <p:nvSpPr>
          <p:cNvPr id="3" name="Заголовок 2"/>
          <p:cNvSpPr>
            <a:spLocks noGrp="1"/>
          </p:cNvSpPr>
          <p:nvPr>
            <p:ph type="title"/>
          </p:nvPr>
        </p:nvSpPr>
        <p:spPr>
          <a:xfrm>
            <a:off x="323528" y="1656185"/>
            <a:ext cx="7200800" cy="4581127"/>
          </a:xfrm>
        </p:spPr>
        <p:txBody>
          <a:bodyPr>
            <a:noAutofit/>
          </a:bodyPr>
          <a:lstStyle/>
          <a:p>
            <a:r>
              <a:rPr lang="ru-RU" sz="2800" dirty="0" smtClean="0">
                <a:solidFill>
                  <a:schemeClr val="accent1">
                    <a:lumMod val="50000"/>
                  </a:schemeClr>
                </a:solidFill>
                <a:latin typeface="Times New Roman" panose="02020603050405020304" pitchFamily="18" charset="0"/>
                <a:cs typeface="Times New Roman" panose="02020603050405020304" pitchFamily="18" charset="0"/>
              </a:rPr>
              <a:t>Последовательность работы с песней:</a:t>
            </a:r>
            <a:br>
              <a:rPr lang="ru-RU" sz="2800" dirty="0" smtClean="0">
                <a:solidFill>
                  <a:schemeClr val="accent1">
                    <a:lumMod val="50000"/>
                  </a:schemeClr>
                </a:solidFill>
                <a:latin typeface="Times New Roman" panose="02020603050405020304" pitchFamily="18" charset="0"/>
                <a:cs typeface="Times New Roman" panose="02020603050405020304" pitchFamily="18" charset="0"/>
              </a:rPr>
            </a:br>
            <a:r>
              <a:rPr lang="ru-RU" sz="1800" dirty="0" smtClean="0">
                <a:solidFill>
                  <a:schemeClr val="accent1">
                    <a:lumMod val="50000"/>
                  </a:schemeClr>
                </a:solidFill>
                <a:latin typeface="Times New Roman" panose="02020603050405020304" pitchFamily="18" charset="0"/>
                <a:cs typeface="Times New Roman" panose="02020603050405020304" pitchFamily="18" charset="0"/>
              </a:rPr>
              <a:t>1.Краткое вступительное слово о песне (ее характер, стиль, содержание, история создания).</a:t>
            </a:r>
            <a:br>
              <a:rPr lang="ru-RU" sz="1800" dirty="0" smtClean="0">
                <a:solidFill>
                  <a:schemeClr val="accent1">
                    <a:lumMod val="50000"/>
                  </a:schemeClr>
                </a:solidFill>
                <a:latin typeface="Times New Roman" panose="02020603050405020304" pitchFamily="18" charset="0"/>
                <a:cs typeface="Times New Roman" panose="02020603050405020304" pitchFamily="18" charset="0"/>
              </a:rPr>
            </a:br>
            <a:r>
              <a:rPr lang="ru-RU" sz="1800" dirty="0" smtClean="0">
                <a:solidFill>
                  <a:schemeClr val="accent1">
                    <a:lumMod val="50000"/>
                  </a:schemeClr>
                </a:solidFill>
                <a:latin typeface="Times New Roman" panose="02020603050405020304" pitchFamily="18" charset="0"/>
                <a:cs typeface="Times New Roman" panose="02020603050405020304" pitchFamily="18" charset="0"/>
              </a:rPr>
              <a:t>2. Первое музыкальное предъявление песни, знакомство с музыкальной стороной песни (особенности мелодии, ритма, деления на музыкальные фразы).</a:t>
            </a:r>
            <a:br>
              <a:rPr lang="ru-RU" sz="1800" dirty="0" smtClean="0">
                <a:solidFill>
                  <a:schemeClr val="accent1">
                    <a:lumMod val="50000"/>
                  </a:schemeClr>
                </a:solidFill>
                <a:latin typeface="Times New Roman" panose="02020603050405020304" pitchFamily="18" charset="0"/>
                <a:cs typeface="Times New Roman" panose="02020603050405020304" pitchFamily="18" charset="0"/>
              </a:rPr>
            </a:br>
            <a:r>
              <a:rPr lang="ru-RU" sz="1800" dirty="0" smtClean="0">
                <a:solidFill>
                  <a:schemeClr val="accent1">
                    <a:lumMod val="50000"/>
                  </a:schemeClr>
                </a:solidFill>
                <a:latin typeface="Times New Roman" panose="02020603050405020304" pitchFamily="18" charset="0"/>
                <a:cs typeface="Times New Roman" panose="02020603050405020304" pitchFamily="18" charset="0"/>
              </a:rPr>
              <a:t>3.Понимание содержания песни (дословный перевод текста под руководством учителя).</a:t>
            </a:r>
            <a:br>
              <a:rPr lang="ru-RU" sz="1800" dirty="0" smtClean="0">
                <a:solidFill>
                  <a:schemeClr val="accent1">
                    <a:lumMod val="50000"/>
                  </a:schemeClr>
                </a:solidFill>
                <a:latin typeface="Times New Roman" panose="02020603050405020304" pitchFamily="18" charset="0"/>
                <a:cs typeface="Times New Roman" panose="02020603050405020304" pitchFamily="18" charset="0"/>
              </a:rPr>
            </a:br>
            <a:r>
              <a:rPr lang="ru-RU" sz="1800" dirty="0" smtClean="0">
                <a:solidFill>
                  <a:schemeClr val="accent1">
                    <a:lumMod val="50000"/>
                  </a:schemeClr>
                </a:solidFill>
                <a:latin typeface="Times New Roman" panose="02020603050405020304" pitchFamily="18" charset="0"/>
                <a:cs typeface="Times New Roman" panose="02020603050405020304" pitchFamily="18" charset="0"/>
              </a:rPr>
              <a:t>4. Фонетическая обработка текста песни.</a:t>
            </a:r>
            <a:br>
              <a:rPr lang="ru-RU" sz="1800" dirty="0" smtClean="0">
                <a:solidFill>
                  <a:schemeClr val="accent1">
                    <a:lumMod val="50000"/>
                  </a:schemeClr>
                </a:solidFill>
                <a:latin typeface="Times New Roman" panose="02020603050405020304" pitchFamily="18" charset="0"/>
                <a:cs typeface="Times New Roman" panose="02020603050405020304" pitchFamily="18" charset="0"/>
              </a:rPr>
            </a:br>
            <a:r>
              <a:rPr lang="ru-RU" sz="1800" dirty="0" smtClean="0">
                <a:solidFill>
                  <a:schemeClr val="accent1">
                    <a:lumMod val="50000"/>
                  </a:schemeClr>
                </a:solidFill>
                <a:latin typeface="Times New Roman" panose="02020603050405020304" pitchFamily="18" charset="0"/>
                <a:cs typeface="Times New Roman" panose="02020603050405020304" pitchFamily="18" charset="0"/>
              </a:rPr>
              <a:t>5.Повторное прослушивание песни, опора на текст.</a:t>
            </a:r>
            <a:br>
              <a:rPr lang="ru-RU" sz="1800" dirty="0" smtClean="0">
                <a:solidFill>
                  <a:schemeClr val="accent1">
                    <a:lumMod val="50000"/>
                  </a:schemeClr>
                </a:solidFill>
                <a:latin typeface="Times New Roman" panose="02020603050405020304" pitchFamily="18" charset="0"/>
                <a:cs typeface="Times New Roman" panose="02020603050405020304" pitchFamily="18" charset="0"/>
              </a:rPr>
            </a:br>
            <a:r>
              <a:rPr lang="ru-RU" sz="1800" dirty="0" smtClean="0">
                <a:solidFill>
                  <a:schemeClr val="accent1">
                    <a:lumMod val="50000"/>
                  </a:schemeClr>
                </a:solidFill>
                <a:latin typeface="Times New Roman" panose="02020603050405020304" pitchFamily="18" charset="0"/>
                <a:cs typeface="Times New Roman" panose="02020603050405020304" pitchFamily="18" charset="0"/>
              </a:rPr>
              <a:t>6.Чтение текста песни с дальнейшей отработкой звуков и интонаций.</a:t>
            </a:r>
            <a:br>
              <a:rPr lang="ru-RU" sz="1800" dirty="0" smtClean="0">
                <a:solidFill>
                  <a:schemeClr val="accent1">
                    <a:lumMod val="50000"/>
                  </a:schemeClr>
                </a:solidFill>
                <a:latin typeface="Times New Roman" panose="02020603050405020304" pitchFamily="18" charset="0"/>
                <a:cs typeface="Times New Roman" panose="02020603050405020304" pitchFamily="18" charset="0"/>
              </a:rPr>
            </a:br>
            <a:r>
              <a:rPr lang="ru-RU" sz="1800" dirty="0" smtClean="0">
                <a:solidFill>
                  <a:schemeClr val="accent1">
                    <a:lumMod val="50000"/>
                  </a:schemeClr>
                </a:solidFill>
                <a:latin typeface="Times New Roman" panose="02020603050405020304" pitchFamily="18" charset="0"/>
                <a:cs typeface="Times New Roman" panose="02020603050405020304" pitchFamily="18" charset="0"/>
              </a:rPr>
              <a:t>7. Разучивание мелодии, работа над дыханием, вокальная работа.</a:t>
            </a:r>
            <a:br>
              <a:rPr lang="ru-RU" sz="1800" dirty="0" smtClean="0">
                <a:solidFill>
                  <a:schemeClr val="accent1">
                    <a:lumMod val="50000"/>
                  </a:schemeClr>
                </a:solidFill>
                <a:latin typeface="Times New Roman" panose="02020603050405020304" pitchFamily="18" charset="0"/>
                <a:cs typeface="Times New Roman" panose="02020603050405020304" pitchFamily="18" charset="0"/>
              </a:rPr>
            </a:br>
            <a:r>
              <a:rPr lang="ru-RU" sz="1800" dirty="0" smtClean="0">
                <a:solidFill>
                  <a:schemeClr val="accent1">
                    <a:lumMod val="50000"/>
                  </a:schemeClr>
                </a:solidFill>
                <a:latin typeface="Times New Roman" panose="02020603050405020304" pitchFamily="18" charset="0"/>
                <a:cs typeface="Times New Roman" panose="02020603050405020304" pitchFamily="18" charset="0"/>
              </a:rPr>
              <a:t>8. Совместное исполнение песни с использованием фонограммы, а также аккомпанемента.</a:t>
            </a:r>
            <a:br>
              <a:rPr lang="ru-RU" sz="1800" dirty="0" smtClean="0">
                <a:solidFill>
                  <a:schemeClr val="accent1">
                    <a:lumMod val="50000"/>
                  </a:schemeClr>
                </a:solidFill>
                <a:latin typeface="Times New Roman" panose="02020603050405020304" pitchFamily="18" charset="0"/>
                <a:cs typeface="Times New Roman" panose="02020603050405020304" pitchFamily="18" charset="0"/>
              </a:rPr>
            </a:br>
            <a:r>
              <a:rPr lang="ru-RU" sz="1800" dirty="0" smtClean="0">
                <a:solidFill>
                  <a:schemeClr val="accent1">
                    <a:lumMod val="50000"/>
                  </a:schemeClr>
                </a:solidFill>
                <a:latin typeface="Times New Roman" panose="02020603050405020304" pitchFamily="18" charset="0"/>
                <a:cs typeface="Times New Roman" panose="02020603050405020304" pitchFamily="18" charset="0"/>
              </a:rPr>
              <a:t>9.Использование игрушек, простых декораций, элементов костюма.</a:t>
            </a:r>
            <a:endParaRPr lang="ru-RU" sz="1800" dirty="0">
              <a:solidFill>
                <a:schemeClr val="accent1">
                  <a:lumMod val="50000"/>
                </a:schemeClr>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65609372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6" descr="Божья коровка на листе"/>
          <p:cNvPicPr>
            <a:picLocks noChangeAspect="1" noChangeArrowheads="1"/>
          </p:cNvPicPr>
          <p:nvPr/>
        </p:nvPicPr>
        <p:blipFill rotWithShape="1">
          <a:blip r:embed="rId2"/>
          <a:srcRect l="11118" t="8802" r="11603" b="13919"/>
          <a:stretch/>
        </p:blipFill>
        <p:spPr bwMode="auto">
          <a:xfrm>
            <a:off x="107504" y="2414"/>
            <a:ext cx="1728192" cy="1728192"/>
          </a:xfrm>
          <a:prstGeom prst="rect">
            <a:avLst/>
          </a:prstGeom>
          <a:noFill/>
        </p:spPr>
      </p:pic>
      <p:sp>
        <p:nvSpPr>
          <p:cNvPr id="2" name="Заголовок 1"/>
          <p:cNvSpPr>
            <a:spLocks noGrp="1"/>
          </p:cNvSpPr>
          <p:nvPr>
            <p:ph type="title"/>
          </p:nvPr>
        </p:nvSpPr>
        <p:spPr>
          <a:xfrm>
            <a:off x="817167" y="1656185"/>
            <a:ext cx="6491137" cy="3501007"/>
          </a:xfrm>
        </p:spPr>
        <p:txBody>
          <a:bodyPr>
            <a:normAutofit fontScale="90000"/>
          </a:bodyPr>
          <a:lstStyle/>
          <a:p>
            <a:r>
              <a:rPr lang="ru-RU" sz="3100" dirty="0" smtClean="0">
                <a:solidFill>
                  <a:schemeClr val="accent1">
                    <a:lumMod val="50000"/>
                  </a:schemeClr>
                </a:solidFill>
                <a:latin typeface="Times New Roman" panose="02020603050405020304" pitchFamily="18" charset="0"/>
                <a:cs typeface="Times New Roman" panose="02020603050405020304" pitchFamily="18" charset="0"/>
              </a:rPr>
              <a:t>Музыкальный материал:</a:t>
            </a:r>
            <a:r>
              <a:rPr lang="fi-FI" sz="3100" dirty="0" smtClean="0">
                <a:solidFill>
                  <a:schemeClr val="accent1">
                    <a:lumMod val="50000"/>
                  </a:schemeClr>
                </a:solidFill>
                <a:latin typeface="Times New Roman" panose="02020603050405020304" pitchFamily="18" charset="0"/>
                <a:cs typeface="Times New Roman" panose="02020603050405020304" pitchFamily="18" charset="0"/>
              </a:rPr>
              <a:t/>
            </a:r>
            <a:br>
              <a:rPr lang="fi-FI" sz="3100" dirty="0" smtClean="0">
                <a:solidFill>
                  <a:schemeClr val="accent1">
                    <a:lumMod val="50000"/>
                  </a:schemeClr>
                </a:solidFill>
                <a:latin typeface="Times New Roman" panose="02020603050405020304" pitchFamily="18" charset="0"/>
                <a:cs typeface="Times New Roman" panose="02020603050405020304" pitchFamily="18" charset="0"/>
              </a:rPr>
            </a:br>
            <a:r>
              <a:rPr lang="fi-FI" sz="2000" b="1" dirty="0" smtClean="0">
                <a:solidFill>
                  <a:schemeClr val="accent1">
                    <a:lumMod val="50000"/>
                  </a:schemeClr>
                </a:solidFill>
                <a:latin typeface="Times New Roman" panose="02020603050405020304" pitchFamily="18" charset="0"/>
                <a:cs typeface="Times New Roman" panose="02020603050405020304" pitchFamily="18" charset="0"/>
              </a:rPr>
              <a:t/>
            </a:r>
            <a:br>
              <a:rPr lang="fi-FI" sz="2000" b="1" dirty="0" smtClean="0">
                <a:solidFill>
                  <a:schemeClr val="accent1">
                    <a:lumMod val="50000"/>
                  </a:schemeClr>
                </a:solidFill>
                <a:latin typeface="Times New Roman" panose="02020603050405020304" pitchFamily="18" charset="0"/>
                <a:cs typeface="Times New Roman" panose="02020603050405020304" pitchFamily="18" charset="0"/>
              </a:rPr>
            </a:br>
            <a:r>
              <a:rPr lang="fi-FI" sz="2000" dirty="0" smtClean="0">
                <a:solidFill>
                  <a:schemeClr val="accent1">
                    <a:lumMod val="50000"/>
                  </a:schemeClr>
                </a:solidFill>
                <a:latin typeface="Times New Roman" panose="02020603050405020304" pitchFamily="18" charset="0"/>
                <a:cs typeface="Times New Roman" panose="02020603050405020304" pitchFamily="18" charset="0"/>
              </a:rPr>
              <a:t>Lennä, lennä </a:t>
            </a:r>
            <a:r>
              <a:rPr lang="fi-FI" sz="2000" dirty="0">
                <a:solidFill>
                  <a:schemeClr val="accent1">
                    <a:lumMod val="50000"/>
                  </a:schemeClr>
                </a:solidFill>
                <a:latin typeface="Times New Roman" panose="02020603050405020304" pitchFamily="18" charset="0"/>
                <a:cs typeface="Times New Roman" panose="02020603050405020304" pitchFamily="18" charset="0"/>
              </a:rPr>
              <a:t>l</a:t>
            </a:r>
            <a:r>
              <a:rPr lang="fi-FI" sz="2000" dirty="0" smtClean="0">
                <a:solidFill>
                  <a:schemeClr val="accent1">
                    <a:lumMod val="50000"/>
                  </a:schemeClr>
                </a:solidFill>
                <a:latin typeface="Times New Roman" panose="02020603050405020304" pitchFamily="18" charset="0"/>
                <a:cs typeface="Times New Roman" panose="02020603050405020304" pitchFamily="18" charset="0"/>
              </a:rPr>
              <a:t>eppäkerttu                     Jaakko </a:t>
            </a:r>
            <a:r>
              <a:rPr lang="fi-FI" sz="2000" dirty="0">
                <a:solidFill>
                  <a:schemeClr val="accent1">
                    <a:lumMod val="50000"/>
                  </a:schemeClr>
                </a:solidFill>
                <a:latin typeface="Times New Roman" panose="02020603050405020304" pitchFamily="18" charset="0"/>
                <a:cs typeface="Times New Roman" panose="02020603050405020304" pitchFamily="18" charset="0"/>
              </a:rPr>
              <a:t>kulta    </a:t>
            </a:r>
            <a:r>
              <a:rPr lang="ru-RU" sz="2000" dirty="0" smtClean="0">
                <a:solidFill>
                  <a:schemeClr val="accent1">
                    <a:lumMod val="50000"/>
                  </a:schemeClr>
                </a:solidFill>
                <a:latin typeface="Times New Roman" panose="02020603050405020304" pitchFamily="18" charset="0"/>
                <a:cs typeface="Times New Roman" panose="02020603050405020304" pitchFamily="18" charset="0"/>
              </a:rPr>
              <a:t/>
            </a:r>
            <a:br>
              <a:rPr lang="ru-RU" sz="2000" dirty="0" smtClean="0">
                <a:solidFill>
                  <a:schemeClr val="accent1">
                    <a:lumMod val="50000"/>
                  </a:schemeClr>
                </a:solidFill>
                <a:latin typeface="Times New Roman" panose="02020603050405020304" pitchFamily="18" charset="0"/>
                <a:cs typeface="Times New Roman" panose="02020603050405020304" pitchFamily="18" charset="0"/>
              </a:rPr>
            </a:br>
            <a:r>
              <a:rPr lang="fi-FI" sz="2000" dirty="0">
                <a:solidFill>
                  <a:schemeClr val="accent1">
                    <a:lumMod val="50000"/>
                  </a:schemeClr>
                </a:solidFill>
                <a:latin typeface="Times New Roman" panose="02020603050405020304" pitchFamily="18" charset="0"/>
                <a:cs typeface="Times New Roman" panose="02020603050405020304" pitchFamily="18" charset="0"/>
              </a:rPr>
              <a:t>Elefanttimarssi  </a:t>
            </a:r>
            <a:r>
              <a:rPr lang="fi-FI" sz="2000" dirty="0" smtClean="0">
                <a:solidFill>
                  <a:schemeClr val="accent1">
                    <a:lumMod val="50000"/>
                  </a:schemeClr>
                </a:solidFill>
                <a:latin typeface="Times New Roman" panose="02020603050405020304" pitchFamily="18" charset="0"/>
                <a:cs typeface="Times New Roman" panose="02020603050405020304" pitchFamily="18" charset="0"/>
              </a:rPr>
              <a:t>                                   Hirsilaulu                             </a:t>
            </a:r>
            <a:br>
              <a:rPr lang="fi-FI" sz="2000" dirty="0" smtClean="0">
                <a:solidFill>
                  <a:schemeClr val="accent1">
                    <a:lumMod val="50000"/>
                  </a:schemeClr>
                </a:solidFill>
                <a:latin typeface="Times New Roman" panose="02020603050405020304" pitchFamily="18" charset="0"/>
                <a:cs typeface="Times New Roman" panose="02020603050405020304" pitchFamily="18" charset="0"/>
              </a:rPr>
            </a:br>
            <a:r>
              <a:rPr lang="fi-FI" sz="2000" dirty="0" smtClean="0">
                <a:solidFill>
                  <a:schemeClr val="accent1">
                    <a:lumMod val="50000"/>
                  </a:schemeClr>
                </a:solidFill>
                <a:latin typeface="Times New Roman" panose="02020603050405020304" pitchFamily="18" charset="0"/>
                <a:cs typeface="Times New Roman" panose="02020603050405020304" pitchFamily="18" charset="0"/>
              </a:rPr>
              <a:t>Missä on peukalo?                                 Joulupuu on rakennettu</a:t>
            </a:r>
            <a:br>
              <a:rPr lang="fi-FI" sz="2000" dirty="0" smtClean="0">
                <a:solidFill>
                  <a:schemeClr val="accent1">
                    <a:lumMod val="50000"/>
                  </a:schemeClr>
                </a:solidFill>
                <a:latin typeface="Times New Roman" panose="02020603050405020304" pitchFamily="18" charset="0"/>
                <a:cs typeface="Times New Roman" panose="02020603050405020304" pitchFamily="18" charset="0"/>
              </a:rPr>
            </a:br>
            <a:r>
              <a:rPr lang="fi-FI" sz="2000" dirty="0" smtClean="0">
                <a:solidFill>
                  <a:schemeClr val="accent1">
                    <a:lumMod val="50000"/>
                  </a:schemeClr>
                </a:solidFill>
                <a:latin typeface="Times New Roman" panose="02020603050405020304" pitchFamily="18" charset="0"/>
                <a:cs typeface="Times New Roman" panose="02020603050405020304" pitchFamily="18" charset="0"/>
              </a:rPr>
              <a:t>Jos sul lysti on                                     On kuusi metsän kasvatti</a:t>
            </a:r>
            <a:r>
              <a:rPr lang="ru-RU" sz="2000" dirty="0" smtClean="0">
                <a:solidFill>
                  <a:schemeClr val="accent1">
                    <a:lumMod val="50000"/>
                  </a:schemeClr>
                </a:solidFill>
                <a:latin typeface="Times New Roman" panose="02020603050405020304" pitchFamily="18" charset="0"/>
                <a:cs typeface="Times New Roman" panose="02020603050405020304" pitchFamily="18" charset="0"/>
              </a:rPr>
              <a:t/>
            </a:r>
            <a:br>
              <a:rPr lang="ru-RU" sz="2000" dirty="0" smtClean="0">
                <a:solidFill>
                  <a:schemeClr val="accent1">
                    <a:lumMod val="50000"/>
                  </a:schemeClr>
                </a:solidFill>
                <a:latin typeface="Times New Roman" panose="02020603050405020304" pitchFamily="18" charset="0"/>
                <a:cs typeface="Times New Roman" panose="02020603050405020304" pitchFamily="18" charset="0"/>
              </a:rPr>
            </a:br>
            <a:r>
              <a:rPr lang="fi-FI" sz="2000" dirty="0" smtClean="0">
                <a:solidFill>
                  <a:schemeClr val="accent1">
                    <a:lumMod val="50000"/>
                  </a:schemeClr>
                </a:solidFill>
                <a:latin typeface="Times New Roman" panose="02020603050405020304" pitchFamily="18" charset="0"/>
                <a:cs typeface="Times New Roman" panose="02020603050405020304" pitchFamily="18" charset="0"/>
              </a:rPr>
              <a:t>Jänis istui maassa                                 Rati riti ralla</a:t>
            </a:r>
            <a:br>
              <a:rPr lang="fi-FI" sz="2000" dirty="0" smtClean="0">
                <a:solidFill>
                  <a:schemeClr val="accent1">
                    <a:lumMod val="50000"/>
                  </a:schemeClr>
                </a:solidFill>
                <a:latin typeface="Times New Roman" panose="02020603050405020304" pitchFamily="18" charset="0"/>
                <a:cs typeface="Times New Roman" panose="02020603050405020304" pitchFamily="18" charset="0"/>
              </a:rPr>
            </a:br>
            <a:r>
              <a:rPr lang="fi-FI" sz="2000" dirty="0" smtClean="0">
                <a:solidFill>
                  <a:schemeClr val="accent1">
                    <a:lumMod val="50000"/>
                  </a:schemeClr>
                </a:solidFill>
                <a:latin typeface="Times New Roman" panose="02020603050405020304" pitchFamily="18" charset="0"/>
                <a:cs typeface="Times New Roman" panose="02020603050405020304" pitchFamily="18" charset="0"/>
              </a:rPr>
              <a:t>Pienet sammakot                                  Porsaita äidin oomme kaikki</a:t>
            </a:r>
            <a:br>
              <a:rPr lang="fi-FI" sz="2000" dirty="0" smtClean="0">
                <a:solidFill>
                  <a:schemeClr val="accent1">
                    <a:lumMod val="50000"/>
                  </a:schemeClr>
                </a:solidFill>
                <a:latin typeface="Times New Roman" panose="02020603050405020304" pitchFamily="18" charset="0"/>
                <a:cs typeface="Times New Roman" panose="02020603050405020304" pitchFamily="18" charset="0"/>
              </a:rPr>
            </a:br>
            <a:r>
              <a:rPr lang="fi-FI" sz="2000" dirty="0" smtClean="0">
                <a:solidFill>
                  <a:schemeClr val="accent1">
                    <a:lumMod val="50000"/>
                  </a:schemeClr>
                </a:solidFill>
                <a:latin typeface="Times New Roman" panose="02020603050405020304" pitchFamily="18" charset="0"/>
                <a:cs typeface="Times New Roman" panose="02020603050405020304" pitchFamily="18" charset="0"/>
              </a:rPr>
              <a:t>Täti Monika                                          Kas, metsämökin ikkuna</a:t>
            </a:r>
            <a:br>
              <a:rPr lang="fi-FI" sz="2000" dirty="0" smtClean="0">
                <a:solidFill>
                  <a:schemeClr val="accent1">
                    <a:lumMod val="50000"/>
                  </a:schemeClr>
                </a:solidFill>
                <a:latin typeface="Times New Roman" panose="02020603050405020304" pitchFamily="18" charset="0"/>
                <a:cs typeface="Times New Roman" panose="02020603050405020304" pitchFamily="18" charset="0"/>
              </a:rPr>
            </a:br>
            <a:r>
              <a:rPr lang="fi-FI" sz="2000" dirty="0" smtClean="0">
                <a:solidFill>
                  <a:schemeClr val="accent1">
                    <a:lumMod val="50000"/>
                  </a:schemeClr>
                </a:solidFill>
                <a:latin typeface="Times New Roman" panose="02020603050405020304" pitchFamily="18" charset="0"/>
                <a:cs typeface="Times New Roman" panose="02020603050405020304" pitchFamily="18" charset="0"/>
              </a:rPr>
              <a:t>Lintu lensi oksalle                                 Piiri </a:t>
            </a:r>
            <a:r>
              <a:rPr lang="fi-FI" sz="2000" dirty="0">
                <a:solidFill>
                  <a:schemeClr val="accent1">
                    <a:lumMod val="50000"/>
                  </a:schemeClr>
                </a:solidFill>
                <a:latin typeface="Times New Roman" panose="02020603050405020304" pitchFamily="18" charset="0"/>
                <a:cs typeface="Times New Roman" panose="02020603050405020304" pitchFamily="18" charset="0"/>
              </a:rPr>
              <a:t>pieni </a:t>
            </a:r>
            <a:r>
              <a:rPr lang="fi-FI" sz="2000" dirty="0" smtClean="0">
                <a:solidFill>
                  <a:schemeClr val="accent1">
                    <a:lumMod val="50000"/>
                  </a:schemeClr>
                </a:solidFill>
                <a:latin typeface="Times New Roman" panose="02020603050405020304" pitchFamily="18" charset="0"/>
                <a:cs typeface="Times New Roman" panose="02020603050405020304" pitchFamily="18" charset="0"/>
              </a:rPr>
              <a:t>pyörii</a:t>
            </a:r>
            <a:br>
              <a:rPr lang="fi-FI" sz="2000" dirty="0" smtClean="0">
                <a:solidFill>
                  <a:schemeClr val="accent1">
                    <a:lumMod val="50000"/>
                  </a:schemeClr>
                </a:solidFill>
                <a:latin typeface="Times New Roman" panose="02020603050405020304" pitchFamily="18" charset="0"/>
                <a:cs typeface="Times New Roman" panose="02020603050405020304" pitchFamily="18" charset="0"/>
              </a:rPr>
            </a:br>
            <a:r>
              <a:rPr lang="fi-FI" sz="2000" dirty="0" smtClean="0">
                <a:solidFill>
                  <a:schemeClr val="accent1">
                    <a:lumMod val="50000"/>
                  </a:schemeClr>
                </a:solidFill>
                <a:latin typeface="Times New Roman" panose="02020603050405020304" pitchFamily="18" charset="0"/>
                <a:cs typeface="Times New Roman" panose="02020603050405020304" pitchFamily="18" charset="0"/>
              </a:rPr>
              <a:t>Merisosvolaulu                                      Hei, mummo                                      </a:t>
            </a:r>
            <a:br>
              <a:rPr lang="fi-FI" sz="2000" dirty="0" smtClean="0">
                <a:solidFill>
                  <a:schemeClr val="accent1">
                    <a:lumMod val="50000"/>
                  </a:schemeClr>
                </a:solidFill>
                <a:latin typeface="Times New Roman" panose="02020603050405020304" pitchFamily="18" charset="0"/>
                <a:cs typeface="Times New Roman" panose="02020603050405020304" pitchFamily="18" charset="0"/>
              </a:rPr>
            </a:br>
            <a:r>
              <a:rPr lang="fi-FI" sz="2000" dirty="0" smtClean="0">
                <a:solidFill>
                  <a:schemeClr val="accent1">
                    <a:lumMod val="50000"/>
                  </a:schemeClr>
                </a:solidFill>
                <a:latin typeface="Times New Roman" panose="02020603050405020304" pitchFamily="18" charset="0"/>
                <a:cs typeface="Times New Roman" panose="02020603050405020304" pitchFamily="18" charset="0"/>
              </a:rPr>
              <a:t>Peppi Pitkätossu</a:t>
            </a:r>
            <a:br>
              <a:rPr lang="fi-FI" sz="2000" dirty="0" smtClean="0">
                <a:solidFill>
                  <a:schemeClr val="accent1">
                    <a:lumMod val="50000"/>
                  </a:schemeClr>
                </a:solidFill>
                <a:latin typeface="Times New Roman" panose="02020603050405020304" pitchFamily="18" charset="0"/>
                <a:cs typeface="Times New Roman" panose="02020603050405020304" pitchFamily="18" charset="0"/>
              </a:rPr>
            </a:br>
            <a:r>
              <a:rPr lang="fi-FI" sz="1800" dirty="0" smtClean="0">
                <a:solidFill>
                  <a:schemeClr val="tx1"/>
                </a:solidFill>
              </a:rPr>
              <a:t/>
            </a:r>
            <a:br>
              <a:rPr lang="fi-FI" sz="1800" dirty="0" smtClean="0">
                <a:solidFill>
                  <a:schemeClr val="tx1"/>
                </a:solidFill>
              </a:rPr>
            </a:br>
            <a:endParaRPr lang="ru-RU" sz="1800" dirty="0">
              <a:solidFill>
                <a:schemeClr val="tx1"/>
              </a:solidFill>
            </a:endParaRPr>
          </a:p>
        </p:txBody>
      </p:sp>
      <p:pic>
        <p:nvPicPr>
          <p:cNvPr id="5" name="Picture 10" descr="Практика. Рисуем божью коровку. • CorelDRAW • limonmalina.com"/>
          <p:cNvPicPr>
            <a:picLocks noChangeAspect="1" noChangeArrowheads="1"/>
          </p:cNvPicPr>
          <p:nvPr/>
        </p:nvPicPr>
        <p:blipFill>
          <a:blip r:embed="rId3"/>
          <a:srcRect/>
          <a:stretch>
            <a:fillRect/>
          </a:stretch>
        </p:blipFill>
        <p:spPr bwMode="auto">
          <a:xfrm>
            <a:off x="4932040" y="4869160"/>
            <a:ext cx="2059863" cy="1440160"/>
          </a:xfrm>
          <a:prstGeom prst="rect">
            <a:avLst/>
          </a:prstGeom>
          <a:noFill/>
        </p:spPr>
      </p:pic>
    </p:spTree>
    <p:extLst>
      <p:ext uri="{BB962C8B-B14F-4D97-AF65-F5344CB8AC3E}">
        <p14:creationId xmlns:p14="http://schemas.microsoft.com/office/powerpoint/2010/main" val="310337444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6" descr="Божья коровка на листе"/>
          <p:cNvPicPr>
            <a:picLocks noChangeAspect="1" noChangeArrowheads="1"/>
          </p:cNvPicPr>
          <p:nvPr/>
        </p:nvPicPr>
        <p:blipFill rotWithShape="1">
          <a:blip r:embed="rId2"/>
          <a:srcRect l="11118" t="8802" r="11603" b="13919"/>
          <a:stretch/>
        </p:blipFill>
        <p:spPr bwMode="auto">
          <a:xfrm>
            <a:off x="48289" y="24064"/>
            <a:ext cx="1846621" cy="1846621"/>
          </a:xfrm>
          <a:prstGeom prst="rect">
            <a:avLst/>
          </a:prstGeom>
          <a:noFill/>
        </p:spPr>
      </p:pic>
      <p:sp>
        <p:nvSpPr>
          <p:cNvPr id="3" name="Заголовок 2"/>
          <p:cNvSpPr>
            <a:spLocks noGrp="1"/>
          </p:cNvSpPr>
          <p:nvPr>
            <p:ph type="title"/>
          </p:nvPr>
        </p:nvSpPr>
        <p:spPr>
          <a:xfrm>
            <a:off x="611560" y="1268760"/>
            <a:ext cx="5543418" cy="848290"/>
          </a:xfrm>
        </p:spPr>
        <p:txBody>
          <a:bodyPr>
            <a:normAutofit/>
          </a:bodyPr>
          <a:lstStyle/>
          <a:p>
            <a:pPr algn="ctr"/>
            <a:r>
              <a:rPr lang="ru-RU" sz="2800" dirty="0" smtClean="0">
                <a:solidFill>
                  <a:schemeClr val="accent1">
                    <a:lumMod val="50000"/>
                  </a:schemeClr>
                </a:solidFill>
                <a:latin typeface="Times New Roman" panose="02020603050405020304" pitchFamily="18" charset="0"/>
                <a:cs typeface="Times New Roman" panose="02020603050405020304" pitchFamily="18" charset="0"/>
              </a:rPr>
              <a:t>Выступления </a:t>
            </a:r>
            <a:r>
              <a:rPr lang="fi-FI" sz="2800" dirty="0" smtClean="0">
                <a:solidFill>
                  <a:schemeClr val="accent1">
                    <a:lumMod val="50000"/>
                  </a:schemeClr>
                </a:solidFill>
                <a:latin typeface="Times New Roman" panose="02020603050405020304" pitchFamily="18" charset="0"/>
                <a:cs typeface="Times New Roman" panose="02020603050405020304" pitchFamily="18" charset="0"/>
              </a:rPr>
              <a:t>”Leppäkerttu”</a:t>
            </a:r>
            <a:endParaRPr lang="ru-RU" sz="2800" dirty="0">
              <a:solidFill>
                <a:schemeClr val="accent1">
                  <a:lumMod val="50000"/>
                </a:schemeClr>
              </a:solidFill>
              <a:latin typeface="Times New Roman" panose="02020603050405020304" pitchFamily="18" charset="0"/>
              <a:cs typeface="Times New Roman" panose="02020603050405020304" pitchFamily="18" charset="0"/>
            </a:endParaRPr>
          </a:p>
        </p:txBody>
      </p:sp>
      <p:sp>
        <p:nvSpPr>
          <p:cNvPr id="5" name="Объект 4"/>
          <p:cNvSpPr>
            <a:spLocks noGrp="1"/>
          </p:cNvSpPr>
          <p:nvPr>
            <p:ph idx="1"/>
          </p:nvPr>
        </p:nvSpPr>
        <p:spPr>
          <a:xfrm>
            <a:off x="1187624" y="2204864"/>
            <a:ext cx="6481483" cy="3920085"/>
          </a:xfrm>
        </p:spPr>
        <p:txBody>
          <a:bodyPr/>
          <a:lstStyle/>
          <a:p>
            <a:r>
              <a:rPr lang="ru-RU" dirty="0" smtClean="0">
                <a:solidFill>
                  <a:schemeClr val="accent1">
                    <a:lumMod val="50000"/>
                  </a:schemeClr>
                </a:solidFill>
                <a:latin typeface="Times New Roman" panose="02020603050405020304" pitchFamily="18" charset="0"/>
                <a:cs typeface="Times New Roman" panose="02020603050405020304" pitchFamily="18" charset="0"/>
              </a:rPr>
              <a:t>Дни финского языка и культуры  в школе</a:t>
            </a:r>
          </a:p>
          <a:p>
            <a:r>
              <a:rPr lang="ru-RU" dirty="0" smtClean="0">
                <a:solidFill>
                  <a:schemeClr val="accent1">
                    <a:lumMod val="50000"/>
                  </a:schemeClr>
                </a:solidFill>
                <a:latin typeface="Times New Roman" panose="02020603050405020304" pitchFamily="18" charset="0"/>
                <a:cs typeface="Times New Roman" panose="02020603050405020304" pitchFamily="18" charset="0"/>
              </a:rPr>
              <a:t>Рождественский праздник</a:t>
            </a:r>
          </a:p>
          <a:p>
            <a:r>
              <a:rPr lang="ru-RU" dirty="0" smtClean="0">
                <a:solidFill>
                  <a:schemeClr val="accent1">
                    <a:lumMod val="50000"/>
                  </a:schemeClr>
                </a:solidFill>
                <a:latin typeface="Times New Roman" panose="02020603050405020304" pitchFamily="18" charset="0"/>
                <a:cs typeface="Times New Roman" panose="02020603050405020304" pitchFamily="18" charset="0"/>
              </a:rPr>
              <a:t>Дни карельской культуры</a:t>
            </a:r>
          </a:p>
          <a:p>
            <a:r>
              <a:rPr lang="ru-RU" dirty="0" smtClean="0">
                <a:solidFill>
                  <a:schemeClr val="accent1">
                    <a:lumMod val="50000"/>
                  </a:schemeClr>
                </a:solidFill>
                <a:latin typeface="Times New Roman" panose="02020603050405020304" pitchFamily="18" charset="0"/>
                <a:cs typeface="Times New Roman" panose="02020603050405020304" pitchFamily="18" charset="0"/>
              </a:rPr>
              <a:t>Дни Памяти </a:t>
            </a:r>
            <a:r>
              <a:rPr lang="ru-RU" dirty="0" err="1" smtClean="0">
                <a:solidFill>
                  <a:schemeClr val="accent1">
                    <a:lumMod val="50000"/>
                  </a:schemeClr>
                </a:solidFill>
                <a:latin typeface="Times New Roman" panose="02020603050405020304" pitchFamily="18" charset="0"/>
                <a:cs typeface="Times New Roman" panose="02020603050405020304" pitchFamily="18" charset="0"/>
              </a:rPr>
              <a:t>Я.В.Ругоева</a:t>
            </a:r>
            <a:endParaRPr lang="ru-RU" dirty="0" smtClean="0">
              <a:solidFill>
                <a:schemeClr val="accent1">
                  <a:lumMod val="50000"/>
                </a:schemeClr>
              </a:solidFill>
              <a:latin typeface="Times New Roman" panose="02020603050405020304" pitchFamily="18" charset="0"/>
              <a:cs typeface="Times New Roman" panose="02020603050405020304" pitchFamily="18" charset="0"/>
            </a:endParaRPr>
          </a:p>
          <a:p>
            <a:r>
              <a:rPr lang="ru-RU" dirty="0" smtClean="0">
                <a:solidFill>
                  <a:schemeClr val="accent1">
                    <a:lumMod val="50000"/>
                  </a:schemeClr>
                </a:solidFill>
                <a:latin typeface="Times New Roman" panose="02020603050405020304" pitchFamily="18" charset="0"/>
                <a:cs typeface="Times New Roman" panose="02020603050405020304" pitchFamily="18" charset="0"/>
              </a:rPr>
              <a:t>Виртуальное взаимодействие с образовательными организациями Финляндии</a:t>
            </a:r>
          </a:p>
          <a:p>
            <a:r>
              <a:rPr lang="ru-RU" dirty="0" smtClean="0">
                <a:solidFill>
                  <a:schemeClr val="accent1">
                    <a:lumMod val="50000"/>
                  </a:schemeClr>
                </a:solidFill>
                <a:latin typeface="Times New Roman" panose="02020603050405020304" pitchFamily="18" charset="0"/>
                <a:cs typeface="Times New Roman" panose="02020603050405020304" pitchFamily="18" charset="0"/>
              </a:rPr>
              <a:t>Встречи с носителями языка</a:t>
            </a:r>
          </a:p>
          <a:p>
            <a:r>
              <a:rPr lang="ru-RU" dirty="0" smtClean="0">
                <a:solidFill>
                  <a:schemeClr val="accent1">
                    <a:lumMod val="50000"/>
                  </a:schemeClr>
                </a:solidFill>
                <a:latin typeface="Times New Roman" panose="02020603050405020304" pitchFamily="18" charset="0"/>
                <a:cs typeface="Times New Roman" panose="02020603050405020304" pitchFamily="18" charset="0"/>
              </a:rPr>
              <a:t>Участие в проведении семинаров и конференций</a:t>
            </a:r>
          </a:p>
          <a:p>
            <a:endParaRPr lang="ru-RU" dirty="0">
              <a:solidFill>
                <a:schemeClr val="accent1">
                  <a:lumMod val="50000"/>
                </a:schemeClr>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65287579"/>
      </p:ext>
    </p:extLst>
  </p:cSld>
  <p:clrMapOvr>
    <a:masterClrMapping/>
  </p:clrMapOvr>
  <p:timing>
    <p:tnLst>
      <p:par>
        <p:cTn id="1" dur="indefinite" restart="never" nodeType="tmRoot"/>
      </p:par>
    </p:tnLst>
  </p:timing>
</p:sld>
</file>

<file path=ppt/theme/theme1.xml><?xml version="1.0" encoding="utf-8"?>
<a:theme xmlns:a="http://schemas.openxmlformats.org/drawingml/2006/main" name="Грань">
  <a:themeElements>
    <a:clrScheme name="Грань">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Грань">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Грань">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930</TotalTime>
  <Words>101</Words>
  <Application>Microsoft Office PowerPoint</Application>
  <PresentationFormat>Экран (4:3)</PresentationFormat>
  <Paragraphs>21</Paragraphs>
  <Slides>10</Slides>
  <Notes>0</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10</vt:i4>
      </vt:variant>
    </vt:vector>
  </HeadingPairs>
  <TitlesOfParts>
    <vt:vector size="15" baseType="lpstr">
      <vt:lpstr>Arial</vt:lpstr>
      <vt:lpstr>Times New Roman</vt:lpstr>
      <vt:lpstr>Trebuchet MS</vt:lpstr>
      <vt:lpstr>Wingdings 3</vt:lpstr>
      <vt:lpstr>Грань</vt:lpstr>
      <vt:lpstr>Презентация PowerPoint</vt:lpstr>
      <vt:lpstr> Вокальная студия на финском языке «Leppäkerttu» для учащихся 2-4 классов</vt:lpstr>
      <vt:lpstr>Цель:  формирование этномузыкальной культуры обучающихся  в рамках реализации проекта «Этноkoulu как центр этнокультурного образования и воспитания  обучающихся» (подпрограмма «Этнокультурная  музыкальная образовательная среда»).  Задачи: 1.Пробудить  в детях положительные эмоции и  эстетические чувства к национальному, духовному и культурному наследию своего народа. 2. Развивать фонематический слух, память и  воображение. 3.  Прививать любовь к  изучению финского  языка средствами музыки. 4. Воспитывать дружеские, доброжелательные отношения между детьми, понимание и уважение к культуре страны изучаемого языка. </vt:lpstr>
      <vt:lpstr>Хоровое и ансамблевое  пение Музыкально-ритмические движения Инсценирование песен Импровизации (речевая, вокальная, ритмическая, пластическая) Игра Исполнение народных танцев и хороводов Игра на музыкальных инструментах Слушание музыки Разыгрывание сюжетов сказок Инсценировка      </vt:lpstr>
      <vt:lpstr>Методы и приемы практической деятельности:  Метод стимулирования музыкальной деятельности, эмоционального воздействия Метод художественного, нравственно-эстетического познания музыки Метод интонационно-стилевого постижения музыки Метод электронного обучения Метод «забегания вперед и возвращения к пройденному» Метод эмоциональной драматургии Метод игры Метод создания «композиций» (в форме диалога, музыкальных ансамблей и др.)   </vt:lpstr>
      <vt:lpstr>Визитная песенка –  «Lennä, lennä leppäkerttu»   Lennä, lennä, leppäkerttu ison kiven juureen. Lennä leikkikedon kautta unipuuhun suureen.  Kulta-kultalehden alla äiti puuron keittää. Unituutu leppäkertun lämpimästi peittää.  Laula, laula, unilintu, tuoksu, tuomenterttu. Nuku, punapaitulainen, pikku leppäkerttu. </vt:lpstr>
      <vt:lpstr>Последовательность работы с песней: 1.Краткое вступительное слово о песне (ее характер, стиль, содержание, история создания). 2. Первое музыкальное предъявление песни, знакомство с музыкальной стороной песни (особенности мелодии, ритма, деления на музыкальные фразы). 3.Понимание содержания песни (дословный перевод текста под руководством учителя). 4. Фонетическая обработка текста песни. 5.Повторное прослушивание песни, опора на текст. 6.Чтение текста песни с дальнейшей отработкой звуков и интонаций. 7. Разучивание мелодии, работа над дыханием, вокальная работа. 8. Совместное исполнение песни с использованием фонограммы, а также аккомпанемента. 9.Использование игрушек, простых декораций, элементов костюма.</vt:lpstr>
      <vt:lpstr>Музыкальный материал:  Lennä, lennä leppäkerttu                     Jaakko kulta     Elefanttimarssi                                     Hirsilaulu                              Missä on peukalo?                                 Joulupuu on rakennettu Jos sul lysti on                                     On kuusi metsän kasvatti Jänis istui maassa                                 Rati riti ralla Pienet sammakot                                  Porsaita äidin oomme kaikki Täti Monika                                          Kas, metsämökin ikkuna Lintu lensi oksalle                                 Piiri pieni pyörii Merisosvolaulu                                      Hei, mummo                                       Peppi Pitkätossu  </vt:lpstr>
      <vt:lpstr>Выступления ”Leppäkerttu”</vt:lpstr>
      <vt:lpstr>Презентация PowerPoint</vt:lpstr>
    </vt:vector>
  </TitlesOfParts>
  <Company>Home</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Слайд 1</dc:title>
  <dc:creator>Пользователь Windows</dc:creator>
  <cp:lastModifiedBy>METODIST</cp:lastModifiedBy>
  <cp:revision>60</cp:revision>
  <dcterms:created xsi:type="dcterms:W3CDTF">2022-10-07T16:55:56Z</dcterms:created>
  <dcterms:modified xsi:type="dcterms:W3CDTF">2022-10-19T11:39:43Z</dcterms:modified>
</cp:coreProperties>
</file>